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 id="2147483674" r:id="rId5"/>
  </p:sldMasterIdLst>
  <p:notesMasterIdLst>
    <p:notesMasterId r:id="rId95"/>
  </p:notesMasterIdLst>
  <p:handoutMasterIdLst>
    <p:handoutMasterId r:id="rId96"/>
  </p:handoutMasterIdLst>
  <p:sldIdLst>
    <p:sldId id="653" r:id="rId6"/>
    <p:sldId id="545" r:id="rId7"/>
    <p:sldId id="594" r:id="rId8"/>
    <p:sldId id="472" r:id="rId9"/>
    <p:sldId id="595" r:id="rId10"/>
    <p:sldId id="596" r:id="rId11"/>
    <p:sldId id="597" r:id="rId12"/>
    <p:sldId id="598" r:id="rId13"/>
    <p:sldId id="546" r:id="rId14"/>
    <p:sldId id="547" r:id="rId15"/>
    <p:sldId id="548" r:id="rId16"/>
    <p:sldId id="549" r:id="rId17"/>
    <p:sldId id="507" r:id="rId18"/>
    <p:sldId id="560" r:id="rId19"/>
    <p:sldId id="553" r:id="rId20"/>
    <p:sldId id="561" r:id="rId21"/>
    <p:sldId id="462" r:id="rId22"/>
    <p:sldId id="554" r:id="rId23"/>
    <p:sldId id="599" r:id="rId24"/>
    <p:sldId id="555" r:id="rId25"/>
    <p:sldId id="556" r:id="rId26"/>
    <p:sldId id="600" r:id="rId27"/>
    <p:sldId id="562" r:id="rId28"/>
    <p:sldId id="601" r:id="rId29"/>
    <p:sldId id="557" r:id="rId30"/>
    <p:sldId id="602" r:id="rId31"/>
    <p:sldId id="558" r:id="rId32"/>
    <p:sldId id="559" r:id="rId33"/>
    <p:sldId id="603" r:id="rId34"/>
    <p:sldId id="563" r:id="rId35"/>
    <p:sldId id="604" r:id="rId36"/>
    <p:sldId id="605" r:id="rId37"/>
    <p:sldId id="508" r:id="rId38"/>
    <p:sldId id="564" r:id="rId39"/>
    <p:sldId id="509" r:id="rId40"/>
    <p:sldId id="606" r:id="rId41"/>
    <p:sldId id="607" r:id="rId42"/>
    <p:sldId id="608" r:id="rId43"/>
    <p:sldId id="609" r:id="rId44"/>
    <p:sldId id="610" r:id="rId45"/>
    <p:sldId id="611" r:id="rId46"/>
    <p:sldId id="612" r:id="rId47"/>
    <p:sldId id="613" r:id="rId48"/>
    <p:sldId id="614" r:id="rId49"/>
    <p:sldId id="615" r:id="rId50"/>
    <p:sldId id="616" r:id="rId51"/>
    <p:sldId id="617" r:id="rId52"/>
    <p:sldId id="618" r:id="rId53"/>
    <p:sldId id="619" r:id="rId54"/>
    <p:sldId id="620" r:id="rId55"/>
    <p:sldId id="621" r:id="rId56"/>
    <p:sldId id="622" r:id="rId57"/>
    <p:sldId id="623" r:id="rId58"/>
    <p:sldId id="624" r:id="rId59"/>
    <p:sldId id="625" r:id="rId60"/>
    <p:sldId id="626" r:id="rId61"/>
    <p:sldId id="627" r:id="rId62"/>
    <p:sldId id="628" r:id="rId63"/>
    <p:sldId id="448" r:id="rId64"/>
    <p:sldId id="629" r:id="rId65"/>
    <p:sldId id="473" r:id="rId66"/>
    <p:sldId id="630" r:id="rId67"/>
    <p:sldId id="631" r:id="rId68"/>
    <p:sldId id="632" r:id="rId69"/>
    <p:sldId id="633" r:id="rId70"/>
    <p:sldId id="566" r:id="rId71"/>
    <p:sldId id="574" r:id="rId72"/>
    <p:sldId id="634" r:id="rId73"/>
    <p:sldId id="635" r:id="rId74"/>
    <p:sldId id="636" r:id="rId75"/>
    <p:sldId id="637" r:id="rId76"/>
    <p:sldId id="638" r:id="rId77"/>
    <p:sldId id="639" r:id="rId78"/>
    <p:sldId id="567" r:id="rId79"/>
    <p:sldId id="575" r:id="rId80"/>
    <p:sldId id="640" r:id="rId81"/>
    <p:sldId id="641" r:id="rId82"/>
    <p:sldId id="642" r:id="rId83"/>
    <p:sldId id="643" r:id="rId84"/>
    <p:sldId id="644" r:id="rId85"/>
    <p:sldId id="645" r:id="rId86"/>
    <p:sldId id="646" r:id="rId87"/>
    <p:sldId id="647" r:id="rId88"/>
    <p:sldId id="648" r:id="rId89"/>
    <p:sldId id="649" r:id="rId90"/>
    <p:sldId id="650" r:id="rId91"/>
    <p:sldId id="651" r:id="rId92"/>
    <p:sldId id="652" r:id="rId93"/>
    <p:sldId id="290" r:id="rId94"/>
  </p:sldIdLst>
  <p:sldSz cx="9144000" cy="6858000" type="screen4x3"/>
  <p:notesSz cx="6858000" cy="9144000"/>
  <p:embeddedFontLst>
    <p:embeddedFont>
      <p:font typeface="Calibri" panose="020F0502020204030204" pitchFamily="34" charset="0"/>
      <p:regular r:id="rId97"/>
      <p:bold r:id="rId98"/>
      <p:italic r:id="rId99"/>
      <p:boldItalic r:id="rId100"/>
    </p:embeddedFont>
    <p:embeddedFont>
      <p:font typeface="Verdana" panose="020B0604030504040204"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Nelson" initials="NS" lastIdx="4" clrIdx="6"/>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65B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0465" autoAdjust="0"/>
  </p:normalViewPr>
  <p:slideViewPr>
    <p:cSldViewPr snapToGrid="0" snapToObjects="1">
      <p:cViewPr varScale="1">
        <p:scale>
          <a:sx n="100" d="100"/>
          <a:sy n="100" d="100"/>
        </p:scale>
        <p:origin x="1812"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8" d="100"/>
          <a:sy n="88" d="100"/>
        </p:scale>
        <p:origin x="307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4/12/2018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1) </a:t>
            </a:r>
            <a:r>
              <a:rPr lang="en-US" sz="1200" b="0" i="0" u="none" strike="noStrike" kern="1200" cap="none" dirty="0" err="1" smtClean="0">
                <a:solidFill>
                  <a:schemeClr val="dk1"/>
                </a:solidFill>
                <a:effectLst/>
                <a:latin typeface="Arial" panose="020B0604020202020204" pitchFamily="34" charset="0"/>
                <a:ea typeface="Arial"/>
                <a:cs typeface="Arial" panose="020B0604020202020204" pitchFamily="34" charset="0"/>
                <a:sym typeface="Arial"/>
              </a:rPr>
              <a:t>MathType</a:t>
            </a:r>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 Plugin</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2) Math Player (free versions available)</a:t>
            </a:r>
          </a:p>
          <a:p>
            <a:r>
              <a:rPr lang="en-US" sz="1200" b="0" i="0" u="none" strike="noStrike" kern="1200" cap="none" dirty="0" smtClean="0">
                <a:solidFill>
                  <a:schemeClr val="dk1"/>
                </a:solidFill>
                <a:effectLst/>
                <a:latin typeface="Arial" panose="020B0604020202020204" pitchFamily="34" charset="0"/>
                <a:ea typeface="Arial"/>
                <a:cs typeface="Arial" panose="020B0604020202020204" pitchFamily="34" charset="0"/>
                <a:sym typeface="Arial"/>
              </a:rPr>
              <a:t>3) NVDA Reader (free versions available)</a:t>
            </a:r>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665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baseline="0" dirty="0" smtClean="0">
                <a:solidFill>
                  <a:schemeClr val="dk1"/>
                </a:solidFill>
                <a:latin typeface="Arial"/>
                <a:ea typeface="Arial"/>
                <a:cs typeface="Arial"/>
                <a:sym typeface="Arial"/>
              </a:rPr>
              <a:t>Figure 10-62 </a:t>
            </a:r>
            <a:r>
              <a:rPr lang="en-US" sz="1200" b="0" i="0" u="none" strike="noStrike" kern="1200" cap="none" baseline="0" dirty="0" smtClean="0">
                <a:solidFill>
                  <a:schemeClr val="dk1"/>
                </a:solidFill>
                <a:latin typeface="Arial"/>
                <a:ea typeface="Arial"/>
                <a:cs typeface="Arial"/>
                <a:sym typeface="Arial"/>
              </a:rPr>
              <a:t>Common UID assignments in Android</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6311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Figure 10-68 Process importance categories.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07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Figure 10-69. Typical state of process importance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2491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smtClean="0"/>
              <a:t>Figure 10-70. Process state after email stops using camera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34096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t>89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49794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mtClean="0"/>
              <a:t>Click to edit Master title style</a:t>
            </a:r>
            <a:endParaRPr/>
          </a:p>
        </p:txBody>
      </p:sp>
      <p:sp>
        <p:nvSpPr>
          <p:cNvPr id="26" name="Shape 26"/>
          <p:cNvSpPr txBox="1">
            <a:spLocks noGrp="1"/>
          </p:cNvSpPr>
          <p:nvPr>
            <p:ph type="body" idx="1" hasCustomPrompt="1"/>
          </p:nvPr>
        </p:nvSpPr>
        <p:spPr>
          <a:xfrm>
            <a:off x="457200" y="1495425"/>
            <a:ext cx="8229600" cy="4838699"/>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7432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lvl="0"/>
            <a:r>
              <a:rPr lang="en-US" dirty="0" smtClean="0"/>
              <a:t>First</a:t>
            </a:r>
          </a:p>
          <a:p>
            <a:pPr lvl="1"/>
            <a:r>
              <a:rPr lang="en-US" dirty="0" smtClean="0"/>
              <a:t>Second</a:t>
            </a:r>
          </a:p>
          <a:p>
            <a:pPr lvl="2"/>
            <a:r>
              <a:rPr lang="en-US" dirty="0" smtClean="0"/>
              <a:t>Third</a:t>
            </a:r>
          </a:p>
          <a:p>
            <a:pPr lvl="3"/>
            <a:r>
              <a:rPr lang="en-US" dirty="0" smtClean="0"/>
              <a:t>Fourth</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a:t>
            </a:r>
            <a:r>
              <a:rPr lang="en-US" altLang="en-US" sz="1200" b="0" baseline="0" dirty="0" smtClean="0">
                <a:latin typeface="Verdana"/>
                <a:ea typeface="Verdana" panose="020B0604030504040204" pitchFamily="34" charset="0"/>
                <a:cs typeface="Verdana" panose="020B0604030504040204" pitchFamily="34" charset="0"/>
              </a:rPr>
              <a:t> </a:t>
            </a:r>
            <a:r>
              <a:rPr lang="en-US" altLang="en-US" sz="1200" b="0" dirty="0" smtClean="0">
                <a:latin typeface="Verdana"/>
                <a:ea typeface="Verdana" panose="020B0604030504040204" pitchFamily="34" charset="0"/>
                <a:cs typeface="Verdana" panose="020B0604030504040204" pitchFamily="34" charset="0"/>
              </a:rPr>
              <a:t>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92540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866791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10"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76054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a:t>
            </a:r>
            <a:r>
              <a:rPr lang="en-US" altLang="en-US" sz="1200" b="0" baseline="0" dirty="0" smtClean="0">
                <a:latin typeface="Verdana"/>
                <a:ea typeface="Verdana" panose="020B0604030504040204" pitchFamily="34" charset="0"/>
                <a:cs typeface="Verdana" panose="020B0604030504040204" pitchFamily="34" charset="0"/>
              </a:rPr>
              <a:t> </a:t>
            </a:r>
            <a:r>
              <a:rPr lang="en-US" altLang="en-US" sz="1200" b="0" dirty="0" smtClean="0">
                <a:latin typeface="Verdana"/>
                <a:ea typeface="Verdana" panose="020B0604030504040204" pitchFamily="34" charset="0"/>
                <a:cs typeface="Verdana" panose="020B0604030504040204" pitchFamily="34" charset="0"/>
              </a:rPr>
              <a:t>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606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Shape 74"/>
        <p:cNvGrpSpPr/>
        <p:nvPr/>
      </p:nvGrpSpPr>
      <p:grpSpPr>
        <a:xfrm>
          <a:off x="0" y="0"/>
          <a:ext cx="0" cy="0"/>
          <a:chOff x="0" y="0"/>
          <a:chExt cx="0" cy="0"/>
        </a:xfrm>
      </p:grpSpPr>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a:t>
            </a:r>
            <a:r>
              <a:rPr lang="en-US" altLang="en-US" sz="1200" b="0" baseline="0" dirty="0" smtClean="0">
                <a:latin typeface="Verdana"/>
                <a:ea typeface="Verdana" panose="020B0604030504040204" pitchFamily="34" charset="0"/>
                <a:cs typeface="Verdana" panose="020B0604030504040204" pitchFamily="34" charset="0"/>
              </a:rPr>
              <a:t> </a:t>
            </a:r>
            <a:r>
              <a:rPr lang="en-US" altLang="en-US" sz="1200" b="0" dirty="0" smtClean="0">
                <a:latin typeface="Verdana"/>
                <a:ea typeface="Verdana" panose="020B0604030504040204" pitchFamily="34" charset="0"/>
                <a:cs typeface="Verdana" panose="020B0604030504040204" pitchFamily="34" charset="0"/>
              </a:rPr>
              <a:t>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
        <p:nvSpPr>
          <p:cNvPr id="8"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2529040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
        <p:nvSpPr>
          <p:cNvPr id="6"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a:t>
            </a:r>
            <a:r>
              <a:rPr lang="en-US" altLang="en-US" sz="1200" b="0" baseline="0" dirty="0" smtClean="0">
                <a:latin typeface="Verdana"/>
                <a:ea typeface="Verdana" panose="020B0604030504040204" pitchFamily="34" charset="0"/>
                <a:cs typeface="Verdana" panose="020B0604030504040204" pitchFamily="34" charset="0"/>
              </a:rPr>
              <a:t> </a:t>
            </a:r>
            <a:r>
              <a:rPr lang="en-US" altLang="en-US" sz="1200" b="0" dirty="0" smtClean="0">
                <a:latin typeface="Verdana"/>
                <a:ea typeface="Verdana" panose="020B0604030504040204" pitchFamily="34" charset="0"/>
                <a:cs typeface="Verdana" panose="020B0604030504040204" pitchFamily="34" charset="0"/>
              </a:rPr>
              <a:t>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8224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18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pic>
        <p:nvPicPr>
          <p:cNvPr id="17" name="Picture 16"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200" y="6477000"/>
            <a:ext cx="918000" cy="279915"/>
          </a:xfrm>
          <a:prstGeom prst="rect">
            <a:avLst/>
          </a:prstGeom>
        </p:spPr>
      </p:pic>
      <p:sp>
        <p:nvSpPr>
          <p:cNvPr id="3" name="Text Placeholder 2"/>
          <p:cNvSpPr>
            <a:spLocks noGrp="1"/>
          </p:cNvSpPr>
          <p:nvPr>
            <p:ph type="body" sz="quarter" idx="16"/>
          </p:nvPr>
        </p:nvSpPr>
        <p:spPr>
          <a:xfrm>
            <a:off x="3810000" y="6477000"/>
            <a:ext cx="5257800" cy="279400"/>
          </a:xfrm>
        </p:spPr>
        <p:txBody>
          <a:bodyPr/>
          <a:lstStyle>
            <a:lvl1pPr marL="0" indent="0">
              <a:buNone/>
              <a:defRPr sz="1200">
                <a:latin typeface="Verdana" panose="020B0604030504040204" pitchFamily="34" charset="0"/>
                <a:ea typeface="Verdana" panose="020B0604030504040204" pitchFamily="34" charset="0"/>
                <a:cs typeface="Verdana" panose="020B0604030504040204" pitchFamily="34" charset="0"/>
              </a:defRPr>
            </a:lvl1pPr>
          </a:lstStyle>
          <a:p>
            <a:pPr lvl="0"/>
            <a:endParaRPr lang="en-US" dirty="0"/>
          </a:p>
        </p:txBody>
      </p:sp>
    </p:spTree>
    <p:extLst>
      <p:ext uri="{BB962C8B-B14F-4D97-AF65-F5344CB8AC3E}">
        <p14:creationId xmlns:p14="http://schemas.microsoft.com/office/powerpoint/2010/main" val="46509314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smtClean="0"/>
              <a:t>Click to edit Master title style</a:t>
            </a:r>
            <a:endParaRPr lang="en-US" dirty="0"/>
          </a:p>
        </p:txBody>
      </p:sp>
      <p:sp>
        <p:nvSpPr>
          <p:cNvPr id="7" name="Text Placeholder 6"/>
          <p:cNvSpPr>
            <a:spLocks noGrp="1"/>
          </p:cNvSpPr>
          <p:nvPr>
            <p:ph type="body" sz="quarter" idx="12"/>
          </p:nvPr>
        </p:nvSpPr>
        <p:spPr>
          <a:xfrm>
            <a:off x="886759" y="5513948"/>
            <a:ext cx="7759700" cy="833437"/>
          </a:xfrm>
        </p:spPr>
        <p:txBody>
          <a:bodyPr>
            <a:noAutofit/>
          </a:bodyPr>
          <a:lstStyle>
            <a:lvl1pPr marL="0" indent="0" algn="ctr">
              <a:buNone/>
              <a:defRPr sz="2400"/>
            </a:lvl1pPr>
          </a:lstStyle>
          <a:p>
            <a:pPr lvl="0"/>
            <a:r>
              <a:rPr lang="en-US" dirty="0" smtClean="0"/>
              <a:t>Click to edit Master text styles</a:t>
            </a:r>
          </a:p>
        </p:txBody>
      </p:sp>
      <p:sp>
        <p:nvSpPr>
          <p:cNvPr id="4" name="Footer Placeholder 3"/>
          <p:cNvSpPr>
            <a:spLocks noGrp="1"/>
          </p:cNvSpPr>
          <p:nvPr>
            <p:ph type="ftr" sz="quarter" idx="13"/>
          </p:nvPr>
        </p:nvSpPr>
        <p:spPr>
          <a:xfrm>
            <a:off x="215900" y="6492875"/>
            <a:ext cx="8672513" cy="365125"/>
          </a:xfrm>
        </p:spPr>
        <p:txBody>
          <a:bodyPr/>
          <a:lstStyle>
            <a:lvl1pPr>
              <a:defRPr/>
            </a:lvl1pPr>
          </a:lstStyle>
          <a:p>
            <a:pPr>
              <a:defRPr/>
            </a:pPr>
            <a:r>
              <a:rPr lang="en-US"/>
              <a:t>Tanenbaum &amp; Bo, Modern  Operating Systems:4th ed., (c) 2013 Prentice-Hall, Inc. All rights reserved. </a:t>
            </a:r>
          </a:p>
        </p:txBody>
      </p:sp>
    </p:spTree>
    <p:extLst>
      <p:ext uri="{BB962C8B-B14F-4D97-AF65-F5344CB8AC3E}">
        <p14:creationId xmlns:p14="http://schemas.microsoft.com/office/powerpoint/2010/main" val="171737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45076"/>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smtClean="0"/>
              <a:t>Click to edit Master title style</a:t>
            </a:r>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dirty="0" smtClean="0"/>
              <a:t>Edit Master text styles</a:t>
            </a: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smtClean="0">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
        <p:nvSpPr>
          <p:cNvPr id="9"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a:t>
            </a:r>
            <a:r>
              <a:rPr lang="en-US" altLang="en-US" sz="1200" b="0" baseline="0" dirty="0" smtClean="0">
                <a:latin typeface="Verdana"/>
                <a:ea typeface="Verdana" panose="020B0604030504040204" pitchFamily="34" charset="0"/>
                <a:cs typeface="Verdana" panose="020B0604030504040204" pitchFamily="34" charset="0"/>
              </a:rPr>
              <a:t> </a:t>
            </a:r>
            <a:r>
              <a:rPr lang="en-US" altLang="en-US" sz="1200" b="0" dirty="0" smtClean="0">
                <a:latin typeface="Verdana"/>
                <a:ea typeface="Verdana" panose="020B0604030504040204" pitchFamily="34" charset="0"/>
                <a:cs typeface="Verdana" panose="020B0604030504040204" pitchFamily="34" charset="0"/>
              </a:rPr>
              <a:t>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4384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smtClean="0"/>
              <a:t>Click to edit Master title style</a:t>
            </a:r>
            <a:endParaRPr lang="en-US" dirty="0"/>
          </a:p>
        </p:txBody>
      </p:sp>
      <p:sp>
        <p:nvSpPr>
          <p:cNvPr id="7" name="Text Placeholder 6"/>
          <p:cNvSpPr>
            <a:spLocks noGrp="1"/>
          </p:cNvSpPr>
          <p:nvPr>
            <p:ph type="body" sz="quarter" idx="12"/>
          </p:nvPr>
        </p:nvSpPr>
        <p:spPr>
          <a:xfrm>
            <a:off x="886759" y="5513948"/>
            <a:ext cx="7759700" cy="833437"/>
          </a:xfrm>
        </p:spPr>
        <p:txBody>
          <a:bodyPr>
            <a:noAutofit/>
          </a:bodyPr>
          <a:lstStyle>
            <a:lvl1pPr marL="0" indent="0" algn="ctr">
              <a:buNone/>
              <a:defRPr sz="2400"/>
            </a:lvl1pPr>
          </a:lstStyle>
          <a:p>
            <a:pPr lvl="0"/>
            <a:r>
              <a:rPr lang="en-US" smtClean="0"/>
              <a:t>Click to edit Master text styles</a:t>
            </a:r>
          </a:p>
        </p:txBody>
      </p:sp>
      <p:sp>
        <p:nvSpPr>
          <p:cNvPr id="4" name="Footer Placeholder 3"/>
          <p:cNvSpPr>
            <a:spLocks noGrp="1"/>
          </p:cNvSpPr>
          <p:nvPr>
            <p:ph type="ftr" sz="quarter" idx="13"/>
          </p:nvPr>
        </p:nvSpPr>
        <p:spPr>
          <a:xfrm>
            <a:off x="215900" y="6492875"/>
            <a:ext cx="8672513" cy="365125"/>
          </a:xfrm>
        </p:spPr>
        <p:txBody>
          <a:bodyPr/>
          <a:lstStyle>
            <a:lvl1pPr>
              <a:defRPr/>
            </a:lvl1pPr>
          </a:lstStyle>
          <a:p>
            <a:pPr>
              <a:defRPr/>
            </a:pPr>
            <a:r>
              <a:rPr lang="en-US"/>
              <a:t>Tanenbaum &amp; Bo,Modern  Operating Systems:4th ed., (c) 2013 Prentice-Hall, Inc. All rights reserved. </a:t>
            </a:r>
          </a:p>
        </p:txBody>
      </p:sp>
    </p:spTree>
    <p:extLst>
      <p:ext uri="{BB962C8B-B14F-4D97-AF65-F5344CB8AC3E}">
        <p14:creationId xmlns:p14="http://schemas.microsoft.com/office/powerpoint/2010/main" val="1829699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0"/>
          </p:nvPr>
        </p:nvSpPr>
        <p:spPr>
          <a:xfrm>
            <a:off x="457200" y="5257800"/>
            <a:ext cx="8229600" cy="838200"/>
          </a:xfrm>
        </p:spPr>
        <p:txBody>
          <a:bodyPr/>
          <a:lstStyle>
            <a:lvl1pPr marL="0" indent="0">
              <a:buNone/>
              <a:defRPr sz="1600"/>
            </a:lvl1pPr>
          </a:lstStyle>
          <a:p>
            <a:pPr lvl="0"/>
            <a:r>
              <a:rPr lang="en-US" dirty="0" smtClean="0"/>
              <a:t>Edit Master text styles</a:t>
            </a:r>
          </a:p>
        </p:txBody>
      </p:sp>
    </p:spTree>
    <p:extLst>
      <p:ext uri="{BB962C8B-B14F-4D97-AF65-F5344CB8AC3E}">
        <p14:creationId xmlns:p14="http://schemas.microsoft.com/office/powerpoint/2010/main" val="130952704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Figure +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457200" y="5562600"/>
            <a:ext cx="8229600" cy="685800"/>
          </a:xfrm>
        </p:spPr>
        <p:txBody>
          <a:bodyPr anchor="b" anchorCtr="0"/>
          <a:lstStyle>
            <a:lvl1pPr marL="0" indent="0">
              <a:spcBef>
                <a:spcPts val="0"/>
              </a:spcBef>
              <a:buNone/>
              <a:defRPr sz="1400">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2838326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8"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2974476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60626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
        <p:nvSpPr>
          <p:cNvPr id="8"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Tree>
    <p:extLst>
      <p:ext uri="{BB962C8B-B14F-4D97-AF65-F5344CB8AC3E}">
        <p14:creationId xmlns:p14="http://schemas.microsoft.com/office/powerpoint/2010/main" val="381916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5Content">
    <p:spTree>
      <p:nvGrpSpPr>
        <p:cNvPr id="1" name="Shape 24"/>
        <p:cNvGrpSpPr/>
        <p:nvPr/>
      </p:nvGrpSpPr>
      <p:grpSpPr>
        <a:xfrm>
          <a:off x="0" y="0"/>
          <a:ext cx="0" cy="0"/>
          <a:chOff x="0" y="0"/>
          <a:chExt cx="0" cy="0"/>
        </a:xfrm>
      </p:grpSpPr>
      <p:sp>
        <p:nvSpPr>
          <p:cNvPr id="26" name="Shape 26"/>
          <p:cNvSpPr txBox="1">
            <a:spLocks noGrp="1"/>
          </p:cNvSpPr>
          <p:nvPr>
            <p:ph type="body" idx="1"/>
          </p:nvPr>
        </p:nvSpPr>
        <p:spPr>
          <a:xfrm>
            <a:off x="457200" y="1600200"/>
            <a:ext cx="8229600" cy="1262641"/>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27" name="Shape 27"/>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7" name="Shape 16"/>
          <p:cNvSpPr txBox="1"/>
          <p:nvPr userDrawn="1"/>
        </p:nvSpPr>
        <p:spPr>
          <a:xfrm>
            <a:off x="16002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2014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sp>
        <p:nvSpPr>
          <p:cNvPr id="8"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p:cNvSpPr>
            <a:spLocks noGrp="1"/>
          </p:cNvSpPr>
          <p:nvPr>
            <p:ph sz="quarter" idx="13"/>
          </p:nvPr>
        </p:nvSpPr>
        <p:spPr>
          <a:xfrm>
            <a:off x="457200" y="4420587"/>
            <a:ext cx="8229600" cy="12709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14"/>
          </p:nvPr>
        </p:nvSpPr>
        <p:spPr>
          <a:xfrm>
            <a:off x="457200" y="3025775"/>
            <a:ext cx="8229600" cy="54610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p:nvPr>
        </p:nvSpPr>
        <p:spPr>
          <a:xfrm>
            <a:off x="609600" y="3178175"/>
            <a:ext cx="8229600" cy="5461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3"/>
          <p:cNvSpPr>
            <a:spLocks noGrp="1"/>
          </p:cNvSpPr>
          <p:nvPr>
            <p:ph sz="quarter" idx="16"/>
          </p:nvPr>
        </p:nvSpPr>
        <p:spPr>
          <a:xfrm>
            <a:off x="762000" y="3330575"/>
            <a:ext cx="8229600" cy="5461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4822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9">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606228263"/>
      </p:ext>
    </p:extLst>
  </p:cSld>
  <p:clrMap bg1="lt1" tx1="dk1" bg2="dk2" tx2="lt2" accent1="accent1" accent2="accent2" accent3="accent3" accent4="accent4" accent5="accent5" accent6="accent6" hlink="hlink" folHlink="folHlink"/>
  <p:sldLayoutIdLst>
    <p:sldLayoutId id="2147483664" r:id="rId1"/>
    <p:sldLayoutId id="2147483668" r:id="rId2"/>
    <p:sldLayoutId id="2147483686" r:id="rId3"/>
    <p:sldLayoutId id="2147483687" r:id="rId4"/>
    <p:sldLayoutId id="2147483688" r:id="rId5"/>
    <p:sldLayoutId id="2147483689" r:id="rId6"/>
    <p:sldLayoutId id="2147483690"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1">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335180775"/>
      </p:ext>
    </p:extLst>
  </p:cSld>
  <p:clrMap bg1="lt1" tx1="dk1" bg2="dk2" tx2="lt2" accent1="accent1" accent2="accent2" accent3="accent3" accent4="accent4" accent5="accent5" accent6="accent6" hlink="hlink" folHlink="folHlink"/>
  <p:sldLayoutIdLst>
    <p:sldLayoutId id="2147483675" r:id="rId1"/>
    <p:sldLayoutId id="2147483685" r:id="rId2"/>
    <p:sldLayoutId id="2147483676" r:id="rId3"/>
    <p:sldLayoutId id="2147483678" r:id="rId4"/>
    <p:sldLayoutId id="2147483679" r:id="rId5"/>
    <p:sldLayoutId id="2147483680" r:id="rId6"/>
    <p:sldLayoutId id="2147483681" r:id="rId7"/>
    <p:sldLayoutId id="2147483682" r:id="rId8"/>
    <p:sldLayoutId id="214748368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p:txBody>
          <a:bodyPr/>
          <a:lstStyle/>
          <a:p>
            <a:pPr lvl="0"/>
            <a:r>
              <a:rPr lang="en-US" dirty="0" smtClean="0"/>
              <a:t>Modern Operating Systems</a:t>
            </a:r>
            <a:endParaRPr lang="en-US" dirty="0">
              <a:sym typeface="Times New Roman"/>
            </a:endParaRPr>
          </a:p>
        </p:txBody>
      </p:sp>
      <p:sp>
        <p:nvSpPr>
          <p:cNvPr id="196" name="Text Placeholder 2"/>
          <p:cNvSpPr txBox="1">
            <a:spLocks noGrp="1"/>
          </p:cNvSpPr>
          <p:nvPr>
            <p:ph type="body" idx="1"/>
          </p:nvPr>
        </p:nvSpPr>
        <p:spPr/>
        <p:txBody>
          <a:bodyPr/>
          <a:lstStyle/>
          <a:p>
            <a:r>
              <a:rPr lang="en-US" smtClean="0"/>
              <a:t>Fourth Edition	</a:t>
            </a:r>
            <a:endParaRPr lang="en-US" dirty="0"/>
          </a:p>
        </p:txBody>
      </p:sp>
      <p:sp>
        <p:nvSpPr>
          <p:cNvPr id="198" name="Text Placeholder 3"/>
          <p:cNvSpPr txBox="1">
            <a:spLocks noGrp="1"/>
          </p:cNvSpPr>
          <p:nvPr>
            <p:ph type="body" idx="2"/>
          </p:nvPr>
        </p:nvSpPr>
        <p:spPr/>
        <p:txBody>
          <a:bodyPr/>
          <a:lstStyle/>
          <a:p>
            <a:pPr lvl="0"/>
            <a:r>
              <a:rPr lang="en-US" dirty="0" smtClean="0">
                <a:sym typeface="Arial"/>
              </a:rPr>
              <a:t>Chapter </a:t>
            </a:r>
            <a:r>
              <a:rPr lang="en-US" dirty="0" smtClean="0"/>
              <a:t>10</a:t>
            </a:r>
            <a:endParaRPr lang="en-US" dirty="0">
              <a:sym typeface="Arial"/>
            </a:endParaRPr>
          </a:p>
        </p:txBody>
      </p:sp>
      <p:sp>
        <p:nvSpPr>
          <p:cNvPr id="199" name="Text Placeholder 4"/>
          <p:cNvSpPr txBox="1">
            <a:spLocks noGrp="1"/>
          </p:cNvSpPr>
          <p:nvPr>
            <p:ph type="body" idx="3"/>
          </p:nvPr>
        </p:nvSpPr>
        <p:spPr/>
        <p:txBody>
          <a:bodyPr/>
          <a:lstStyle/>
          <a:p>
            <a:r>
              <a:rPr lang="en-US" altLang="en-US" dirty="0" smtClean="0"/>
              <a:t>Case Study </a:t>
            </a:r>
            <a:r>
              <a:rPr lang="en-US" altLang="en-US" dirty="0"/>
              <a:t>1: </a:t>
            </a:r>
            <a:br>
              <a:rPr lang="en-US" altLang="en-US" dirty="0"/>
            </a:br>
            <a:r>
              <a:rPr lang="en-US" altLang="en-US" dirty="0" smtClean="0"/>
              <a:t>U</a:t>
            </a:r>
            <a:r>
              <a:rPr lang="en-US" altLang="en-US" sz="100" dirty="0" smtClean="0"/>
              <a:t> </a:t>
            </a:r>
            <a:r>
              <a:rPr lang="en-US" altLang="en-US" dirty="0" smtClean="0"/>
              <a:t>N</a:t>
            </a:r>
            <a:r>
              <a:rPr lang="en-US" altLang="en-US" sz="100" dirty="0" smtClean="0"/>
              <a:t> </a:t>
            </a:r>
            <a:r>
              <a:rPr lang="en-US" altLang="en-US" dirty="0" smtClean="0"/>
              <a:t>I</a:t>
            </a:r>
            <a:r>
              <a:rPr lang="en-US" altLang="en-US" sz="100" dirty="0" smtClean="0"/>
              <a:t> </a:t>
            </a:r>
            <a:r>
              <a:rPr lang="en-US" altLang="en-US" dirty="0" smtClean="0"/>
              <a:t>X</a:t>
            </a:r>
            <a:r>
              <a:rPr lang="en-US" altLang="en-US" dirty="0"/>
              <a:t>, Linux, and Android</a:t>
            </a:r>
            <a:endParaRPr lang="en-US" dirty="0"/>
          </a:p>
        </p:txBody>
      </p:sp>
      <p:pic>
        <p:nvPicPr>
          <p:cNvPr id="7" name="Picture 5" descr="Front Cover: Modern Operating Systems Fourth Edition by Tanenbaum and Bos."/>
          <p:cNvPicPr>
            <a:picLocks noChangeAspect="1"/>
          </p:cNvPicPr>
          <p:nvPr/>
        </p:nvPicPr>
        <p:blipFill rotWithShape="1">
          <a:blip r:embed="rId3">
            <a:extLst>
              <a:ext uri="{28A0092B-C50C-407E-A947-70E740481C1C}">
                <a14:useLocalDpi xmlns:a14="http://schemas.microsoft.com/office/drawing/2010/main" val="0"/>
              </a:ext>
            </a:extLst>
          </a:blip>
          <a:srcRect l="873" t="1033"/>
          <a:stretch/>
        </p:blipFill>
        <p:spPr>
          <a:xfrm>
            <a:off x="759125" y="1515353"/>
            <a:ext cx="3372928" cy="4567154"/>
          </a:xfrm>
          <a:prstGeom prst="rect">
            <a:avLst/>
          </a:prstGeom>
        </p:spPr>
      </p:pic>
      <p:sp>
        <p:nvSpPr>
          <p:cNvPr id="5" name="Text Placeholder 6"/>
          <p:cNvSpPr>
            <a:spLocks noGrp="1"/>
          </p:cNvSpPr>
          <p:nvPr>
            <p:ph type="body" sz="quarter" idx="4294967295"/>
          </p:nvPr>
        </p:nvSpPr>
        <p:spPr>
          <a:xfrm>
            <a:off x="3260469" y="6384433"/>
            <a:ext cx="5502275" cy="231775"/>
          </a:xfrm>
        </p:spPr>
        <p:txBody>
          <a:bodyPr/>
          <a:lstStyle/>
          <a:p>
            <a:pPr marL="101600" lvl="0" indent="0" algn="r">
              <a:buNone/>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2014 Pearson Education, Inc. All Rights Reserved</a:t>
            </a:r>
          </a:p>
        </p:txBody>
      </p:sp>
    </p:spTree>
    <p:extLst>
      <p:ext uri="{BB962C8B-B14F-4D97-AF65-F5344CB8AC3E}">
        <p14:creationId xmlns:p14="http://schemas.microsoft.com/office/powerpoint/2010/main" val="202038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Processes: Fundamental Concepts </a:t>
            </a:r>
            <a:r>
              <a:rPr lang="en-US" altLang="en-US" sz="2000" b="0" dirty="0"/>
              <a:t>(</a:t>
            </a:r>
            <a:r>
              <a:rPr lang="en-US" altLang="en-US" sz="2000" b="0" dirty="0" smtClean="0"/>
              <a:t>1 of 2)</a:t>
            </a:r>
            <a:endParaRPr lang="en-US" sz="500" b="0" dirty="0"/>
          </a:p>
        </p:txBody>
      </p:sp>
      <p:pic>
        <p:nvPicPr>
          <p:cNvPr id="7" name="Picture 2" descr="Computer code has 8 lines. The lines read as follows. Line 1. p i d equals fork left parenthesis right parenthesis semicolon forward slash asterisk if the fork succeeds comma p i d equals right angle bracket 0 in the parent asterisk forward slash. Line 2. If left parenthesis p i d left angle bracket 0 right parenthesis left brace. Line 3. Indented once. Handle underscore error left parenthesis right parenthesis semicolon. Forward slash asterisk fork failed left parenthesis e period g period comma memory, or some table is full right parenthesis asterisk forward slash. Line 4. Right brace. Else if left parenthesis p i d right angle bracket 0 right parenthesis right brace. Line 5, indented twice. Forward slash asterisk parent code goes here period forward slash asterisk forward slash. Line 6. Right brace else left brace. Line7, indented twice. Forward slash asterisk child goes here period forward slash asterisk forward slash. Line 8.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258930"/>
            <a:ext cx="750570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10-4. Process creation in Linux.</a:t>
            </a:r>
          </a:p>
        </p:txBody>
      </p:sp>
    </p:spTree>
    <p:extLst>
      <p:ext uri="{BB962C8B-B14F-4D97-AF65-F5344CB8AC3E}">
        <p14:creationId xmlns:p14="http://schemas.microsoft.com/office/powerpoint/2010/main" val="560845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Processes: Fundamental Concepts </a:t>
            </a:r>
            <a:r>
              <a:rPr lang="en-US" altLang="en-US" sz="2000" b="0" dirty="0" smtClean="0"/>
              <a:t>(2 </a:t>
            </a:r>
            <a:r>
              <a:rPr lang="en-US" altLang="en-US" sz="2000" b="0" dirty="0"/>
              <a:t>of 2)</a:t>
            </a:r>
            <a:endParaRPr lang="en-US" altLang="en-US" dirty="0" smtClean="0"/>
          </a:p>
        </p:txBody>
      </p:sp>
      <p:sp>
        <p:nvSpPr>
          <p:cNvPr id="3" name="Text Placeholder 2"/>
          <p:cNvSpPr>
            <a:spLocks noGrp="1"/>
          </p:cNvSpPr>
          <p:nvPr>
            <p:ph type="body" idx="1"/>
          </p:nvPr>
        </p:nvSpPr>
        <p:spPr>
          <a:xfrm>
            <a:off x="457200" y="1600201"/>
            <a:ext cx="8229600" cy="409754"/>
          </a:xfrm>
        </p:spPr>
        <p:txBody>
          <a:bodyPr/>
          <a:lstStyle/>
          <a:p>
            <a:pPr marL="0" indent="0">
              <a:buNone/>
            </a:pPr>
            <a:r>
              <a:rPr lang="en-US" altLang="en-US" dirty="0"/>
              <a:t>Some of the signals required by </a:t>
            </a:r>
            <a:r>
              <a:rPr lang="en-US" altLang="en-US" dirty="0" smtClean="0"/>
              <a:t>P</a:t>
            </a:r>
            <a:r>
              <a:rPr lang="en-US" altLang="en-US" sz="100" dirty="0" smtClean="0"/>
              <a:t> </a:t>
            </a:r>
            <a:r>
              <a:rPr lang="en-US" altLang="en-US" dirty="0" smtClean="0"/>
              <a:t>O</a:t>
            </a:r>
            <a:r>
              <a:rPr lang="en-US" altLang="en-US" sz="100" dirty="0" smtClean="0"/>
              <a:t> </a:t>
            </a:r>
            <a:r>
              <a:rPr lang="en-US" altLang="en-US" dirty="0" smtClean="0"/>
              <a:t>S</a:t>
            </a:r>
            <a:r>
              <a:rPr lang="en-US" altLang="en-US" sz="100" dirty="0" smtClean="0"/>
              <a:t> </a:t>
            </a:r>
            <a:r>
              <a:rPr lang="en-US" altLang="en-US" dirty="0" smtClean="0"/>
              <a:t>I</a:t>
            </a:r>
            <a:r>
              <a:rPr lang="en-US" altLang="en-US" sz="100" dirty="0" smtClean="0"/>
              <a:t> </a:t>
            </a:r>
            <a:r>
              <a:rPr lang="en-US" altLang="en-US" dirty="0" smtClean="0"/>
              <a:t>X</a:t>
            </a:r>
            <a:r>
              <a:rPr lang="en-US" altLang="en-US" dirty="0"/>
              <a:t>.</a:t>
            </a:r>
          </a:p>
        </p:txBody>
      </p:sp>
      <p:graphicFrame>
        <p:nvGraphicFramePr>
          <p:cNvPr id="2" name="Table 1"/>
          <p:cNvGraphicFramePr>
            <a:graphicFrameLocks noGrp="1"/>
          </p:cNvGraphicFramePr>
          <p:nvPr>
            <p:extLst>
              <p:ext uri="{D42A27DB-BD31-4B8C-83A1-F6EECF244321}">
                <p14:modId xmlns:p14="http://schemas.microsoft.com/office/powerpoint/2010/main" val="2044177422"/>
              </p:ext>
            </p:extLst>
          </p:nvPr>
        </p:nvGraphicFramePr>
        <p:xfrm>
          <a:off x="457200" y="2297506"/>
          <a:ext cx="8229600" cy="3962400"/>
        </p:xfrm>
        <a:graphic>
          <a:graphicData uri="http://schemas.openxmlformats.org/drawingml/2006/table">
            <a:tbl>
              <a:tblPr firstRow="1" bandRow="1">
                <a:tableStyleId>{2D5ABB26-0587-4C30-8999-92F81FD0307C}</a:tableStyleId>
              </a:tblPr>
              <a:tblGrid>
                <a:gridCol w="2008278">
                  <a:extLst>
                    <a:ext uri="{9D8B030D-6E8A-4147-A177-3AD203B41FA5}">
                      <a16:colId xmlns:a16="http://schemas.microsoft.com/office/drawing/2014/main" val="3406764207"/>
                    </a:ext>
                  </a:extLst>
                </a:gridCol>
                <a:gridCol w="6221322">
                  <a:extLst>
                    <a:ext uri="{9D8B030D-6E8A-4147-A177-3AD203B41FA5}">
                      <a16:colId xmlns:a16="http://schemas.microsoft.com/office/drawing/2014/main" val="497164702"/>
                    </a:ext>
                  </a:extLst>
                </a:gridCol>
              </a:tblGrid>
              <a:tr h="195308">
                <a:tc>
                  <a:txBody>
                    <a:bodyPr/>
                    <a:lstStyle/>
                    <a:p>
                      <a:r>
                        <a:rPr lang="en-US" sz="1400" b="1" i="0" u="none" strike="noStrike" cap="none" baseline="0" dirty="0" smtClean="0">
                          <a:solidFill>
                            <a:schemeClr val="tx1"/>
                          </a:solidFill>
                          <a:latin typeface="+mn-lt"/>
                          <a:ea typeface="+mn-ea"/>
                          <a:cs typeface="+mn-cs"/>
                          <a:sym typeface="Arial"/>
                        </a:rPr>
                        <a:t>Signal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dirty="0" smtClean="0">
                          <a:solidFill>
                            <a:schemeClr val="tx1"/>
                          </a:solidFill>
                          <a:latin typeface="+mn-lt"/>
                          <a:ea typeface="+mn-ea"/>
                          <a:cs typeface="+mn-cs"/>
                          <a:sym typeface="Arial"/>
                        </a:rPr>
                        <a:t>Cause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628896"/>
                  </a:ext>
                </a:extLst>
              </a:tr>
              <a:tr h="136073">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B</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Sent to abort a process and force a core dump</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86800"/>
                  </a:ext>
                </a:extLst>
              </a:tr>
              <a:tr h="145849">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A</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L</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alarm clock has gone off</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0481993"/>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F</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A floating-point error has occurred (e.g., division by 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91158"/>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H</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P</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phone line the process was using has been hung up</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602919"/>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L</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err="1" smtClean="0">
                          <a:solidFill>
                            <a:schemeClr val="tx1"/>
                          </a:solidFill>
                          <a:latin typeface="+mn-lt"/>
                          <a:ea typeface="+mn-ea"/>
                          <a:cs typeface="+mn-cs"/>
                          <a:sym typeface="Arial"/>
                        </a:rPr>
                        <a:t>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user has hit the DEL key to interrupt the 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181519"/>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Q</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user has hit the key requesting a core dump</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682131"/>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K</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L</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err="1" smtClean="0">
                          <a:solidFill>
                            <a:schemeClr val="tx1"/>
                          </a:solidFill>
                          <a:latin typeface="+mn-lt"/>
                          <a:ea typeface="+mn-ea"/>
                          <a:cs typeface="+mn-cs"/>
                          <a:sym typeface="Arial"/>
                        </a:rPr>
                        <a:t>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Sent to kill a process (cannot be caught or ignored)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2924528"/>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P</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process has written to a pipe which has no readers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419885"/>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V</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The process has referenced an invalid memory address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126476"/>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T</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E</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Used to request that a process terminate gracefully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2759393"/>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Available for application-defined purposes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526906"/>
                  </a:ext>
                </a:extLst>
              </a:tr>
              <a:tr h="0">
                <a:tc>
                  <a:txBody>
                    <a:bodyPr/>
                    <a:lstStyle/>
                    <a:p>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G</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U</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S</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R</a:t>
                      </a:r>
                      <a:r>
                        <a:rPr lang="en-US" sz="100" b="0" i="0" u="none" strike="noStrike" cap="none" baseline="0" dirty="0" smtClean="0">
                          <a:solidFill>
                            <a:schemeClr val="tx1"/>
                          </a:solidFill>
                          <a:latin typeface="+mn-lt"/>
                          <a:ea typeface="+mn-ea"/>
                          <a:cs typeface="+mn-cs"/>
                          <a:sym typeface="Arial"/>
                        </a:rPr>
                        <a:t> </a:t>
                      </a:r>
                      <a:r>
                        <a:rPr lang="en-US" sz="1400" b="0" i="0" u="none" strike="noStrike" cap="none" baseline="0" dirty="0" smtClean="0">
                          <a:solidFill>
                            <a:schemeClr val="tx1"/>
                          </a:solidFill>
                          <a:latin typeface="+mn-lt"/>
                          <a:ea typeface="+mn-ea"/>
                          <a:cs typeface="+mn-cs"/>
                          <a:sym typeface="Arial"/>
                        </a:rPr>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Available for application-defined purposes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400209"/>
                  </a:ext>
                </a:extLst>
              </a:tr>
            </a:tbl>
          </a:graphicData>
        </a:graphic>
      </p:graphicFrame>
    </p:spTree>
    <p:extLst>
      <p:ext uri="{BB962C8B-B14F-4D97-AF65-F5344CB8AC3E}">
        <p14:creationId xmlns:p14="http://schemas.microsoft.com/office/powerpoint/2010/main" val="2748152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Process Management </a:t>
            </a:r>
            <a:r>
              <a:rPr lang="en-US" altLang="en-US" dirty="0" smtClean="0"/>
              <a:t>System </a:t>
            </a:r>
            <a:r>
              <a:rPr lang="en-US" altLang="en-US" dirty="0"/>
              <a:t>Calls in Linux </a:t>
            </a:r>
            <a:r>
              <a:rPr lang="en-US" altLang="en-US" sz="2000" b="0" dirty="0"/>
              <a:t>(1 of 2)</a:t>
            </a:r>
            <a:endParaRPr lang="en-US" altLang="en-US" dirty="0" smtClean="0"/>
          </a:p>
        </p:txBody>
      </p:sp>
      <p:sp>
        <p:nvSpPr>
          <p:cNvPr id="2" name="Text Placeholder 1"/>
          <p:cNvSpPr>
            <a:spLocks noGrp="1"/>
          </p:cNvSpPr>
          <p:nvPr>
            <p:ph type="body" idx="1"/>
          </p:nvPr>
        </p:nvSpPr>
        <p:spPr>
          <a:xfrm>
            <a:off x="457200" y="1495426"/>
            <a:ext cx="8229600" cy="859585"/>
          </a:xfrm>
        </p:spPr>
        <p:txBody>
          <a:bodyPr/>
          <a:lstStyle/>
          <a:p>
            <a:pPr marL="0" indent="0">
              <a:buNone/>
            </a:pPr>
            <a:r>
              <a:rPr lang="en-US" altLang="en-US" sz="1800" dirty="0"/>
              <a:t>Some system calls relating to processes. The return code </a:t>
            </a:r>
            <a:r>
              <a:rPr lang="en-US" altLang="en-US" sz="1800" i="1" dirty="0"/>
              <a:t>s</a:t>
            </a:r>
            <a:r>
              <a:rPr lang="en-US" altLang="en-US" sz="1800" dirty="0"/>
              <a:t> is </a:t>
            </a:r>
            <a:r>
              <a:rPr lang="en-US" altLang="en-US" sz="1800" dirty="0" smtClean="0"/>
              <a:t>−1 </a:t>
            </a:r>
            <a:r>
              <a:rPr lang="en-US" altLang="en-US" sz="1800" dirty="0"/>
              <a:t>if an error has occurred, </a:t>
            </a:r>
            <a:r>
              <a:rPr lang="en-US" altLang="en-US" sz="1800" b="1" dirty="0" smtClean="0"/>
              <a:t>p</a:t>
            </a:r>
            <a:r>
              <a:rPr lang="en-US" altLang="en-US" sz="100" b="1" dirty="0" smtClean="0"/>
              <a:t> </a:t>
            </a:r>
            <a:r>
              <a:rPr lang="en-US" altLang="en-US" sz="1800" b="1" dirty="0" err="1" smtClean="0"/>
              <a:t>i</a:t>
            </a:r>
            <a:r>
              <a:rPr lang="en-US" altLang="en-US" sz="100" b="1" dirty="0" smtClean="0"/>
              <a:t> </a:t>
            </a:r>
            <a:r>
              <a:rPr lang="en-US" altLang="en-US" sz="1800" b="1" dirty="0" smtClean="0"/>
              <a:t>d </a:t>
            </a:r>
            <a:r>
              <a:rPr lang="en-US" altLang="en-US" sz="1800" dirty="0"/>
              <a:t>is a process </a:t>
            </a:r>
            <a:r>
              <a:rPr lang="en-US" altLang="en-US" sz="1800" dirty="0" smtClean="0"/>
              <a:t>I</a:t>
            </a:r>
            <a:r>
              <a:rPr lang="en-US" altLang="en-US" sz="100" dirty="0" smtClean="0"/>
              <a:t> </a:t>
            </a:r>
            <a:r>
              <a:rPr lang="en-US" altLang="en-US" sz="1800" dirty="0" smtClean="0"/>
              <a:t>D</a:t>
            </a:r>
            <a:r>
              <a:rPr lang="en-US" altLang="en-US" sz="1800" dirty="0"/>
              <a:t>, and </a:t>
            </a:r>
            <a:r>
              <a:rPr lang="en-US" altLang="en-US" sz="1800" b="1" dirty="0"/>
              <a:t>residual</a:t>
            </a:r>
            <a:r>
              <a:rPr lang="en-US" altLang="en-US" sz="1800" dirty="0"/>
              <a:t> is the remaining time in the previous alarm. The parameters are what the names suggest.</a:t>
            </a:r>
          </a:p>
        </p:txBody>
      </p:sp>
      <p:graphicFrame>
        <p:nvGraphicFramePr>
          <p:cNvPr id="5" name="Table 4"/>
          <p:cNvGraphicFramePr>
            <a:graphicFrameLocks noGrp="1"/>
          </p:cNvGraphicFramePr>
          <p:nvPr>
            <p:extLst>
              <p:ext uri="{D42A27DB-BD31-4B8C-83A1-F6EECF244321}">
                <p14:modId xmlns:p14="http://schemas.microsoft.com/office/powerpoint/2010/main" val="2965726559"/>
              </p:ext>
            </p:extLst>
          </p:nvPr>
        </p:nvGraphicFramePr>
        <p:xfrm>
          <a:off x="457200" y="2425173"/>
          <a:ext cx="8229600" cy="3962400"/>
        </p:xfrm>
        <a:graphic>
          <a:graphicData uri="http://schemas.openxmlformats.org/drawingml/2006/table">
            <a:tbl>
              <a:tblPr firstRow="1" bandRow="1">
                <a:tableStyleId>{2D5ABB26-0587-4C30-8999-92F81FD0307C}</a:tableStyleId>
              </a:tblPr>
              <a:tblGrid>
                <a:gridCol w="3424687">
                  <a:extLst>
                    <a:ext uri="{9D8B030D-6E8A-4147-A177-3AD203B41FA5}">
                      <a16:colId xmlns:a16="http://schemas.microsoft.com/office/drawing/2014/main" val="3406764207"/>
                    </a:ext>
                  </a:extLst>
                </a:gridCol>
                <a:gridCol w="4804913">
                  <a:extLst>
                    <a:ext uri="{9D8B030D-6E8A-4147-A177-3AD203B41FA5}">
                      <a16:colId xmlns:a16="http://schemas.microsoft.com/office/drawing/2014/main" val="497164702"/>
                    </a:ext>
                  </a:extLst>
                </a:gridCol>
              </a:tblGrid>
              <a:tr h="249016">
                <a:tc>
                  <a:txBody>
                    <a:bodyPr/>
                    <a:lstStyle/>
                    <a:p>
                      <a:r>
                        <a:rPr lang="en-US" sz="1400" b="1" i="0" u="none" strike="noStrike" cap="none" baseline="0" dirty="0" smtClean="0">
                          <a:solidFill>
                            <a:schemeClr val="tx1"/>
                          </a:solidFill>
                          <a:latin typeface="+mn-lt"/>
                          <a:ea typeface="+mn-ea"/>
                          <a:cs typeface="+mn-cs"/>
                          <a:sym typeface="Arial"/>
                        </a:rPr>
                        <a:t>System call</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i="0" u="none" strike="noStrike" cap="none" baseline="0" dirty="0" smtClean="0">
                          <a:solidFill>
                            <a:schemeClr val="tx1"/>
                          </a:solidFill>
                          <a:latin typeface="+mn-lt"/>
                          <a:ea typeface="+mn-ea"/>
                          <a:cs typeface="+mn-cs"/>
                          <a:sym typeface="Arial"/>
                        </a:rPr>
                        <a:t>Description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6628896"/>
                  </a:ext>
                </a:extLst>
              </a:tr>
              <a:tr h="177129">
                <a:tc>
                  <a:txBody>
                    <a:bodyPr/>
                    <a:lstStyle/>
                    <a:p>
                      <a:r>
                        <a:rPr lang="en-US" sz="1400" b="0" i="0" u="none" strike="noStrike" cap="none" baseline="0" dirty="0" err="1" smtClean="0">
                          <a:solidFill>
                            <a:schemeClr val="tx1"/>
                          </a:solidFill>
                          <a:latin typeface="+mn-lt"/>
                          <a:ea typeface="+mn-ea"/>
                          <a:cs typeface="+mn-cs"/>
                          <a:sym typeface="Arial"/>
                        </a:rPr>
                        <a:t>pid</a:t>
                      </a:r>
                      <a:r>
                        <a:rPr lang="en-US" sz="1400" b="0" i="0" u="none" strike="noStrike" cap="none" baseline="0" dirty="0" smtClean="0">
                          <a:solidFill>
                            <a:schemeClr val="tx1"/>
                          </a:solidFill>
                          <a:latin typeface="+mn-lt"/>
                          <a:ea typeface="+mn-ea"/>
                          <a:cs typeface="+mn-cs"/>
                          <a:sym typeface="Arial"/>
                        </a:rPr>
                        <a:t> = fork(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Create a child process identical to the parent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086800"/>
                  </a:ext>
                </a:extLst>
              </a:tr>
              <a:tr h="122495">
                <a:tc>
                  <a:txBody>
                    <a:bodyPr/>
                    <a:lstStyle/>
                    <a:p>
                      <a:r>
                        <a:rPr lang="en-US" sz="1400" b="0" i="0" u="none" strike="noStrike" cap="none" baseline="0" dirty="0" err="1" smtClean="0">
                          <a:solidFill>
                            <a:schemeClr val="tx1"/>
                          </a:solidFill>
                          <a:latin typeface="+mn-lt"/>
                          <a:ea typeface="+mn-ea"/>
                          <a:cs typeface="+mn-cs"/>
                          <a:sym typeface="Arial"/>
                        </a:rPr>
                        <a:t>pid</a:t>
                      </a:r>
                      <a:r>
                        <a:rPr lang="en-US" sz="1400" b="0" i="0" u="none" strike="noStrike" cap="none" baseline="0" dirty="0" smtClean="0">
                          <a:solidFill>
                            <a:schemeClr val="tx1"/>
                          </a:solidFill>
                          <a:latin typeface="+mn-lt"/>
                          <a:ea typeface="+mn-ea"/>
                          <a:cs typeface="+mn-cs"/>
                          <a:sym typeface="Arial"/>
                        </a:rPr>
                        <a:t> = </a:t>
                      </a:r>
                      <a:r>
                        <a:rPr lang="en-US" sz="1400" b="0" i="0" u="none" strike="noStrike" cap="none" baseline="0" dirty="0" err="1" smtClean="0">
                          <a:solidFill>
                            <a:schemeClr val="tx1"/>
                          </a:solidFill>
                          <a:latin typeface="+mn-lt"/>
                          <a:ea typeface="+mn-ea"/>
                          <a:cs typeface="+mn-cs"/>
                          <a:sym typeface="Arial"/>
                        </a:rPr>
                        <a:t>waitpid</a:t>
                      </a:r>
                      <a:r>
                        <a:rPr lang="en-US" sz="1400" b="0" i="0" u="none" strike="noStrike" cap="none" baseline="0" dirty="0" smtClean="0">
                          <a:solidFill>
                            <a:schemeClr val="tx1"/>
                          </a:solidFill>
                          <a:latin typeface="+mn-lt"/>
                          <a:ea typeface="+mn-ea"/>
                          <a:cs typeface="+mn-cs"/>
                          <a:sym typeface="Arial"/>
                        </a:rPr>
                        <a:t>(</a:t>
                      </a:r>
                      <a:r>
                        <a:rPr lang="en-US" sz="1400" b="0" i="0" u="none" strike="noStrike" cap="none" baseline="0" dirty="0" err="1" smtClean="0">
                          <a:solidFill>
                            <a:schemeClr val="tx1"/>
                          </a:solidFill>
                          <a:latin typeface="+mn-lt"/>
                          <a:ea typeface="+mn-ea"/>
                          <a:cs typeface="+mn-cs"/>
                          <a:sym typeface="Arial"/>
                        </a:rPr>
                        <a:t>pid</a:t>
                      </a:r>
                      <a:r>
                        <a:rPr lang="en-US" sz="1400" b="0" i="0" u="none" strike="noStrike" cap="none" baseline="0" dirty="0" smtClean="0">
                          <a:solidFill>
                            <a:schemeClr val="tx1"/>
                          </a:solidFill>
                          <a:latin typeface="+mn-lt"/>
                          <a:ea typeface="+mn-ea"/>
                          <a:cs typeface="+mn-cs"/>
                          <a:sym typeface="Arial"/>
                        </a:rPr>
                        <a:t>, &amp;</a:t>
                      </a:r>
                      <a:r>
                        <a:rPr lang="en-US" sz="1400" b="0" i="0" u="none" strike="noStrike" cap="none" baseline="0" dirty="0" err="1" smtClean="0">
                          <a:solidFill>
                            <a:schemeClr val="tx1"/>
                          </a:solidFill>
                          <a:latin typeface="+mn-lt"/>
                          <a:ea typeface="+mn-ea"/>
                          <a:cs typeface="+mn-cs"/>
                          <a:sym typeface="Arial"/>
                        </a:rPr>
                        <a:t>statloc</a:t>
                      </a:r>
                      <a:r>
                        <a:rPr lang="en-US" sz="1400" b="0" i="0" u="none" strike="noStrike" cap="none" baseline="0" dirty="0" smtClean="0">
                          <a:solidFill>
                            <a:schemeClr val="tx1"/>
                          </a:solidFill>
                          <a:latin typeface="+mn-lt"/>
                          <a:ea typeface="+mn-ea"/>
                          <a:cs typeface="+mn-cs"/>
                          <a:sym typeface="Arial"/>
                        </a:rPr>
                        <a:t>, opts)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Wait for a child to terminate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0481993"/>
                  </a:ext>
                </a:extLst>
              </a:tr>
              <a:tr h="0">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execve</a:t>
                      </a:r>
                      <a:r>
                        <a:rPr lang="en-US" sz="1400" b="0" i="0" u="none" strike="noStrike" cap="none" baseline="0" dirty="0" smtClean="0">
                          <a:solidFill>
                            <a:schemeClr val="tx1"/>
                          </a:solidFill>
                          <a:latin typeface="+mn-lt"/>
                          <a:ea typeface="+mn-ea"/>
                          <a:cs typeface="+mn-cs"/>
                          <a:sym typeface="Arial"/>
                        </a:rPr>
                        <a:t>(name, </a:t>
                      </a:r>
                      <a:r>
                        <a:rPr lang="en-US" sz="1400" b="0" i="0" u="none" strike="noStrike" cap="none" baseline="0" dirty="0" err="1" smtClean="0">
                          <a:solidFill>
                            <a:schemeClr val="tx1"/>
                          </a:solidFill>
                          <a:latin typeface="+mn-lt"/>
                          <a:ea typeface="+mn-ea"/>
                          <a:cs typeface="+mn-cs"/>
                          <a:sym typeface="Arial"/>
                        </a:rPr>
                        <a:t>argv</a:t>
                      </a:r>
                      <a:r>
                        <a:rPr lang="en-US" sz="1400" b="0" i="0" u="none" strike="noStrike" cap="none" baseline="0" dirty="0" smtClean="0">
                          <a:solidFill>
                            <a:schemeClr val="tx1"/>
                          </a:solidFill>
                          <a:latin typeface="+mn-lt"/>
                          <a:ea typeface="+mn-ea"/>
                          <a:cs typeface="+mn-cs"/>
                          <a:sym typeface="Arial"/>
                        </a:rPr>
                        <a:t>, </a:t>
                      </a:r>
                      <a:r>
                        <a:rPr lang="en-US" sz="1400" b="0" i="0" u="none" strike="noStrike" cap="none" baseline="0" dirty="0" err="1" smtClean="0">
                          <a:solidFill>
                            <a:schemeClr val="tx1"/>
                          </a:solidFill>
                          <a:latin typeface="+mn-lt"/>
                          <a:ea typeface="+mn-ea"/>
                          <a:cs typeface="+mn-cs"/>
                          <a:sym typeface="Arial"/>
                        </a:rPr>
                        <a:t>envp</a:t>
                      </a:r>
                      <a:r>
                        <a:rPr lang="en-US" sz="1400" b="0" i="0" u="none" strike="noStrike" cap="none" baseline="0" dirty="0" smtClean="0">
                          <a:solidFill>
                            <a:schemeClr val="tx1"/>
                          </a:solidFill>
                          <a:latin typeface="+mn-lt"/>
                          <a:ea typeface="+mn-ea"/>
                          <a:cs typeface="+mn-cs"/>
                          <a:sym typeface="Arial"/>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Replace a process’ core image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891158"/>
                  </a:ext>
                </a:extLst>
              </a:tr>
              <a:tr h="0">
                <a:tc>
                  <a:txBody>
                    <a:bodyPr/>
                    <a:lstStyle/>
                    <a:p>
                      <a:r>
                        <a:rPr lang="en-US" sz="1400" b="0" i="0" u="none" strike="noStrike" cap="none" baseline="0" dirty="0" smtClean="0">
                          <a:solidFill>
                            <a:schemeClr val="tx1"/>
                          </a:solidFill>
                          <a:latin typeface="+mn-lt"/>
                          <a:ea typeface="+mn-ea"/>
                          <a:cs typeface="+mn-cs"/>
                          <a:sym typeface="Arial"/>
                        </a:rPr>
                        <a:t>exit(status)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Terminate process execution and return status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602919"/>
                  </a:ext>
                </a:extLst>
              </a:tr>
              <a:tr h="148374">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sigaction</a:t>
                      </a:r>
                      <a:r>
                        <a:rPr lang="en-US" sz="1400" b="0" i="0" u="none" strike="noStrike" cap="none" baseline="0" dirty="0" smtClean="0">
                          <a:solidFill>
                            <a:schemeClr val="tx1"/>
                          </a:solidFill>
                          <a:latin typeface="+mn-lt"/>
                          <a:ea typeface="+mn-ea"/>
                          <a:cs typeface="+mn-cs"/>
                          <a:sym typeface="Arial"/>
                        </a:rPr>
                        <a:t>(sig, &amp;act, &amp;</a:t>
                      </a:r>
                      <a:r>
                        <a:rPr lang="en-US" sz="1400" b="0" i="0" u="none" strike="noStrike" cap="none" baseline="0" dirty="0" err="1" smtClean="0">
                          <a:solidFill>
                            <a:schemeClr val="tx1"/>
                          </a:solidFill>
                          <a:latin typeface="+mn-lt"/>
                          <a:ea typeface="+mn-ea"/>
                          <a:cs typeface="+mn-cs"/>
                          <a:sym typeface="Arial"/>
                        </a:rPr>
                        <a:t>oldact</a:t>
                      </a:r>
                      <a:r>
                        <a:rPr lang="en-US" sz="1400" b="0" i="0" u="none" strike="noStrike" cap="none" baseline="0" dirty="0" smtClean="0">
                          <a:solidFill>
                            <a:schemeClr val="tx1"/>
                          </a:solidFill>
                          <a:latin typeface="+mn-lt"/>
                          <a:ea typeface="+mn-ea"/>
                          <a:cs typeface="+mn-cs"/>
                          <a:sym typeface="Arial"/>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Define action to take on signals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181519"/>
                  </a:ext>
                </a:extLst>
              </a:tr>
              <a:tr h="171378">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sigretur</a:t>
                      </a:r>
                      <a:r>
                        <a:rPr lang="en-US" sz="1400" b="0" i="0" u="none" strike="noStrike" cap="none" baseline="0" dirty="0" smtClean="0">
                          <a:solidFill>
                            <a:schemeClr val="tx1"/>
                          </a:solidFill>
                          <a:latin typeface="+mn-lt"/>
                          <a:ea typeface="+mn-ea"/>
                          <a:cs typeface="+mn-cs"/>
                          <a:sym typeface="Arial"/>
                        </a:rPr>
                        <a:t> n(&amp;context)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Return from a signal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682131"/>
                  </a:ext>
                </a:extLst>
              </a:tr>
              <a:tr h="142623">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sigprocmask</a:t>
                      </a:r>
                      <a:r>
                        <a:rPr lang="en-US" sz="1400" b="0" i="0" u="none" strike="noStrike" cap="none" baseline="0" dirty="0" smtClean="0">
                          <a:solidFill>
                            <a:schemeClr val="tx1"/>
                          </a:solidFill>
                          <a:latin typeface="+mn-lt"/>
                          <a:ea typeface="+mn-ea"/>
                          <a:cs typeface="+mn-cs"/>
                          <a:sym typeface="Arial"/>
                        </a:rPr>
                        <a:t>(how, &amp;set, &amp;old)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Examine or change the signal mask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2924528"/>
                  </a:ext>
                </a:extLst>
              </a:tr>
              <a:tr h="148374">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sigpending</a:t>
                      </a:r>
                      <a:r>
                        <a:rPr lang="en-US" sz="1400" b="0" i="0" u="none" strike="noStrike" cap="none" baseline="0" dirty="0" smtClean="0">
                          <a:solidFill>
                            <a:schemeClr val="tx1"/>
                          </a:solidFill>
                          <a:latin typeface="+mn-lt"/>
                          <a:ea typeface="+mn-ea"/>
                          <a:cs typeface="+mn-cs"/>
                          <a:sym typeface="Arial"/>
                        </a:rPr>
                        <a:t>(set)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Get the set of blocked signals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419885"/>
                  </a:ext>
                </a:extLst>
              </a:tr>
              <a:tr h="0">
                <a:tc>
                  <a:txBody>
                    <a:bodyPr/>
                    <a:lstStyle/>
                    <a:p>
                      <a:r>
                        <a:rPr lang="en-US" sz="1400" b="0" i="0" u="none" strike="noStrike" cap="none" baseline="0" dirty="0" smtClean="0">
                          <a:solidFill>
                            <a:schemeClr val="tx1"/>
                          </a:solidFill>
                          <a:latin typeface="+mn-lt"/>
                          <a:ea typeface="+mn-ea"/>
                          <a:cs typeface="+mn-cs"/>
                          <a:sym typeface="Arial"/>
                        </a:rPr>
                        <a:t>s = </a:t>
                      </a:r>
                      <a:r>
                        <a:rPr lang="en-US" sz="1400" b="0" i="0" u="none" strike="noStrike" cap="none" baseline="0" dirty="0" err="1" smtClean="0">
                          <a:solidFill>
                            <a:schemeClr val="tx1"/>
                          </a:solidFill>
                          <a:latin typeface="+mn-lt"/>
                          <a:ea typeface="+mn-ea"/>
                          <a:cs typeface="+mn-cs"/>
                          <a:sym typeface="Arial"/>
                        </a:rPr>
                        <a:t>sigsuspend</a:t>
                      </a:r>
                      <a:r>
                        <a:rPr lang="en-US" sz="1400" b="0" i="0" u="none" strike="noStrike" cap="none" baseline="0" dirty="0" smtClean="0">
                          <a:solidFill>
                            <a:schemeClr val="tx1"/>
                          </a:solidFill>
                          <a:latin typeface="+mn-lt"/>
                          <a:ea typeface="+mn-ea"/>
                          <a:cs typeface="+mn-cs"/>
                          <a:sym typeface="Arial"/>
                        </a:rPr>
                        <a:t>(</a:t>
                      </a:r>
                      <a:r>
                        <a:rPr lang="en-US" sz="1400" b="0" i="0" u="none" strike="noStrike" cap="none" baseline="0" dirty="0" err="1" smtClean="0">
                          <a:solidFill>
                            <a:schemeClr val="tx1"/>
                          </a:solidFill>
                          <a:latin typeface="+mn-lt"/>
                          <a:ea typeface="+mn-ea"/>
                          <a:cs typeface="+mn-cs"/>
                          <a:sym typeface="Arial"/>
                        </a:rPr>
                        <a:t>sigmask</a:t>
                      </a:r>
                      <a:r>
                        <a:rPr lang="en-US" sz="1400" b="0" i="0" u="none" strike="noStrike" cap="none" baseline="0" dirty="0" smtClean="0">
                          <a:solidFill>
                            <a:schemeClr val="tx1"/>
                          </a:solidFill>
                          <a:latin typeface="+mn-lt"/>
                          <a:ea typeface="+mn-ea"/>
                          <a:cs typeface="+mn-cs"/>
                          <a:sym typeface="Arial"/>
                        </a:rPr>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Replace the signal mask and suspend the 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4126476"/>
                  </a:ext>
                </a:extLst>
              </a:tr>
              <a:tr h="0">
                <a:tc>
                  <a:txBody>
                    <a:bodyPr/>
                    <a:lstStyle/>
                    <a:p>
                      <a:r>
                        <a:rPr lang="en-US" sz="1400" b="0" i="0" u="none" strike="noStrike" cap="none" baseline="0" dirty="0" smtClean="0">
                          <a:solidFill>
                            <a:schemeClr val="tx1"/>
                          </a:solidFill>
                          <a:latin typeface="+mn-lt"/>
                          <a:ea typeface="+mn-ea"/>
                          <a:cs typeface="+mn-cs"/>
                          <a:sym typeface="Arial"/>
                        </a:rPr>
                        <a:t>s = kill(</a:t>
                      </a:r>
                      <a:r>
                        <a:rPr lang="en-US" sz="1400" b="0" i="0" u="none" strike="noStrike" cap="none" baseline="0" dirty="0" err="1" smtClean="0">
                          <a:solidFill>
                            <a:schemeClr val="tx1"/>
                          </a:solidFill>
                          <a:latin typeface="+mn-lt"/>
                          <a:ea typeface="+mn-ea"/>
                          <a:cs typeface="+mn-cs"/>
                          <a:sym typeface="Arial"/>
                        </a:rPr>
                        <a:t>pid</a:t>
                      </a:r>
                      <a:r>
                        <a:rPr lang="en-US" sz="1400" b="0" i="0" u="none" strike="noStrike" cap="none" baseline="0" dirty="0" smtClean="0">
                          <a:solidFill>
                            <a:schemeClr val="tx1"/>
                          </a:solidFill>
                          <a:latin typeface="+mn-lt"/>
                          <a:ea typeface="+mn-ea"/>
                          <a:cs typeface="+mn-cs"/>
                          <a:sym typeface="Arial"/>
                        </a:rPr>
                        <a:t>, sig)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Send a signal to a 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2759393"/>
                  </a:ext>
                </a:extLst>
              </a:tr>
              <a:tr h="175407">
                <a:tc>
                  <a:txBody>
                    <a:bodyPr/>
                    <a:lstStyle/>
                    <a:p>
                      <a:r>
                        <a:rPr lang="en-US" sz="1400" b="0" i="0" u="none" strike="noStrike" cap="none" baseline="0" dirty="0" smtClean="0">
                          <a:solidFill>
                            <a:schemeClr val="tx1"/>
                          </a:solidFill>
                          <a:latin typeface="+mn-lt"/>
                          <a:ea typeface="+mn-ea"/>
                          <a:cs typeface="+mn-cs"/>
                          <a:sym typeface="Arial"/>
                        </a:rPr>
                        <a:t>residual = alarm(seconds)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Set the alarm clock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526906"/>
                  </a:ext>
                </a:extLst>
              </a:tr>
              <a:tr h="155279">
                <a:tc>
                  <a:txBody>
                    <a:bodyPr/>
                    <a:lstStyle/>
                    <a:p>
                      <a:r>
                        <a:rPr lang="en-US" sz="1400" b="0" i="0" u="none" strike="noStrike" baseline="0" dirty="0" smtClean="0">
                          <a:latin typeface="+mn-lt"/>
                        </a:rPr>
                        <a:t>s = pause( )</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i="0" u="none" strike="noStrike" cap="none" baseline="0" dirty="0" smtClean="0">
                          <a:solidFill>
                            <a:schemeClr val="tx1"/>
                          </a:solidFill>
                          <a:latin typeface="+mn-lt"/>
                          <a:ea typeface="+mn-ea"/>
                          <a:cs typeface="+mn-cs"/>
                          <a:sym typeface="Arial"/>
                        </a:rPr>
                        <a:t>Suspend the caller until the next signal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400209"/>
                  </a:ext>
                </a:extLst>
              </a:tr>
            </a:tbl>
          </a:graphicData>
        </a:graphic>
      </p:graphicFrame>
    </p:spTree>
    <p:extLst>
      <p:ext uri="{BB962C8B-B14F-4D97-AF65-F5344CB8AC3E}">
        <p14:creationId xmlns:p14="http://schemas.microsoft.com/office/powerpoint/2010/main" val="843950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Process Management </a:t>
            </a:r>
            <a:r>
              <a:rPr lang="en-US" altLang="en-US" dirty="0" smtClean="0"/>
              <a:t>System </a:t>
            </a:r>
            <a:r>
              <a:rPr lang="en-US" altLang="en-US" dirty="0"/>
              <a:t>Calls in Linux </a:t>
            </a:r>
            <a:r>
              <a:rPr lang="en-US" altLang="en-US" sz="2000" b="0" dirty="0" smtClean="0"/>
              <a:t>(2 </a:t>
            </a:r>
            <a:r>
              <a:rPr lang="en-US" altLang="en-US" sz="2000" b="0" dirty="0"/>
              <a:t>of 2)</a:t>
            </a:r>
            <a:endParaRPr lang="en-US" sz="500" b="0" dirty="0"/>
          </a:p>
        </p:txBody>
      </p:sp>
      <p:pic>
        <p:nvPicPr>
          <p:cNvPr id="5" name="Picture 2" descr="Computer code has 14 lines. The lines read as follows. Line 1. while left parenthesis TRUE right parenthesis left brace forward slash asterisk repeat forever forward slash asterisk forward slash. Line 2. type underscore prompt left parenthesis right parenthesis semicolon forward slash asterisk display prompt on the screen asterisk forward slash. Line 3. read underscore command left parenthesis command comma p a r a m s right parenthesis semicolon forward slash asterisk read input line from keyboard asterisk forward slash. Line 4. P I d equals for k left parenthesis right parenthesis semicolon forward slash asterisk fork off a child process asterisk forward slash. Line 5. if left parenthesis p I d less than sign 0 right parenthesis left brace. Line 6. Print f left parenthesis double quote Unable to for k0 right parenthesis semicolon forward slash asterisk error condition asterisk forward slash. Line 7. continue semicolon forward slash asterisk repeat the loop asterisk forward slash. Line 8. right brace. Line 9. if left parenthesis p I d exclamation point equals 0 right parenthesis left brace. Line 10. Wait p I d left parenthesis minus 1 comma ampersand status comma 0 right parenthesis semicolon forward slash asterisk parent waits for child asterisk forward slash. Line 11. right brace else left brace. Line 12. E x e c v e left parenthesis command comma p a r a m s comma 0 right parenthesis semicolon forward slash asterisk child does the work asterisk forward slash. Line 13. right brace. Line 14.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1496930"/>
            <a:ext cx="7019925"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10-7. A highly simplified shell.</a:t>
            </a:r>
          </a:p>
        </p:txBody>
      </p:sp>
    </p:spTree>
    <p:extLst>
      <p:ext uri="{BB962C8B-B14F-4D97-AF65-F5344CB8AC3E}">
        <p14:creationId xmlns:p14="http://schemas.microsoft.com/office/powerpoint/2010/main" val="1742672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t>Implementation of Processes and Threads in Linux </a:t>
            </a:r>
            <a:r>
              <a:rPr lang="en-US" altLang="en-US" sz="2000" b="0" dirty="0"/>
              <a:t>(</a:t>
            </a:r>
            <a:r>
              <a:rPr lang="en-US" altLang="en-US" sz="2000" b="0" dirty="0" smtClean="0"/>
              <a:t>1 of 2)</a:t>
            </a:r>
          </a:p>
        </p:txBody>
      </p:sp>
      <p:sp>
        <p:nvSpPr>
          <p:cNvPr id="2" name="Text Placeholder 1"/>
          <p:cNvSpPr>
            <a:spLocks noGrp="1"/>
          </p:cNvSpPr>
          <p:nvPr>
            <p:ph type="body" idx="1"/>
          </p:nvPr>
        </p:nvSpPr>
        <p:spPr/>
        <p:txBody>
          <a:bodyPr/>
          <a:lstStyle/>
          <a:p>
            <a:pPr marL="0" indent="0">
              <a:buFont typeface="Arial" panose="020B0604020202020204" pitchFamily="34" charset="0"/>
              <a:buNone/>
            </a:pPr>
            <a:r>
              <a:rPr lang="en-US" altLang="en-US" dirty="0"/>
              <a:t>Process descriptors</a:t>
            </a:r>
          </a:p>
          <a:p>
            <a:pPr marL="486918" lvl="1" indent="-486918">
              <a:buFont typeface="Calibri" panose="020F0502020204030204" pitchFamily="34" charset="0"/>
              <a:buAutoNum type="arabicPeriod"/>
            </a:pPr>
            <a:r>
              <a:rPr lang="en-US" altLang="en-US" dirty="0"/>
              <a:t>Scheduling parameters</a:t>
            </a:r>
          </a:p>
          <a:p>
            <a:pPr marL="486918" lvl="1" indent="-486918">
              <a:buFont typeface="Calibri" panose="020F0502020204030204" pitchFamily="34" charset="0"/>
              <a:buAutoNum type="arabicPeriod"/>
            </a:pPr>
            <a:r>
              <a:rPr lang="en-US" altLang="en-US" dirty="0"/>
              <a:t>Memory image</a:t>
            </a:r>
          </a:p>
          <a:p>
            <a:pPr marL="486918" lvl="1" indent="-486918">
              <a:buFont typeface="Calibri" panose="020F0502020204030204" pitchFamily="34" charset="0"/>
              <a:buAutoNum type="arabicPeriod"/>
            </a:pPr>
            <a:r>
              <a:rPr lang="en-US" altLang="en-US" dirty="0"/>
              <a:t>Signals</a:t>
            </a:r>
          </a:p>
          <a:p>
            <a:pPr marL="486918" lvl="1" indent="-486918">
              <a:buFont typeface="Calibri" panose="020F0502020204030204" pitchFamily="34" charset="0"/>
              <a:buAutoNum type="arabicPeriod"/>
            </a:pPr>
            <a:r>
              <a:rPr lang="en-US" altLang="en-US" dirty="0"/>
              <a:t>Machine registers</a:t>
            </a:r>
          </a:p>
          <a:p>
            <a:pPr marL="486918" lvl="1" indent="-486918">
              <a:buFont typeface="Calibri" panose="020F0502020204030204" pitchFamily="34" charset="0"/>
              <a:buAutoNum type="arabicPeriod"/>
            </a:pPr>
            <a:r>
              <a:rPr lang="en-US" altLang="en-US" dirty="0"/>
              <a:t>System call state</a:t>
            </a:r>
          </a:p>
          <a:p>
            <a:pPr marL="486918" lvl="1" indent="-486918">
              <a:buFont typeface="Calibri" panose="020F0502020204030204" pitchFamily="34" charset="0"/>
              <a:buAutoNum type="arabicPeriod"/>
            </a:pPr>
            <a:r>
              <a:rPr lang="en-US" altLang="en-US" dirty="0"/>
              <a:t>File descriptor table</a:t>
            </a:r>
          </a:p>
          <a:p>
            <a:pPr marL="486918" lvl="1" indent="-486918">
              <a:buFont typeface="Calibri" panose="020F0502020204030204" pitchFamily="34" charset="0"/>
              <a:buAutoNum type="arabicPeriod"/>
            </a:pPr>
            <a:r>
              <a:rPr lang="en-US" altLang="en-US" dirty="0"/>
              <a:t>Accounting</a:t>
            </a:r>
          </a:p>
          <a:p>
            <a:pPr marL="486918" lvl="1" indent="-486918">
              <a:buFont typeface="Calibri" panose="020F0502020204030204" pitchFamily="34" charset="0"/>
              <a:buAutoNum type="arabicPeriod"/>
            </a:pPr>
            <a:r>
              <a:rPr lang="en-US" altLang="en-US" dirty="0"/>
              <a:t>Kernel stack</a:t>
            </a:r>
          </a:p>
          <a:p>
            <a:pPr marL="486918" lvl="1" indent="-486918">
              <a:buFont typeface="Calibri" panose="020F0502020204030204" pitchFamily="34" charset="0"/>
              <a:buAutoNum type="arabicPeriod"/>
            </a:pPr>
            <a:r>
              <a:rPr lang="en-US" altLang="en-US" dirty="0" smtClean="0"/>
              <a:t>Miscellaneous</a:t>
            </a:r>
            <a:endParaRPr lang="en-US" dirty="0"/>
          </a:p>
        </p:txBody>
      </p:sp>
    </p:spTree>
    <p:extLst>
      <p:ext uri="{BB962C8B-B14F-4D97-AF65-F5344CB8AC3E}">
        <p14:creationId xmlns:p14="http://schemas.microsoft.com/office/powerpoint/2010/main" val="1826764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Implementation of Processes and Threads in Linux </a:t>
            </a:r>
            <a:r>
              <a:rPr lang="en-US" altLang="en-US" sz="2000" b="0" dirty="0" smtClean="0"/>
              <a:t>(2 </a:t>
            </a:r>
            <a:r>
              <a:rPr lang="en-US" altLang="en-US" sz="2000" b="0" dirty="0"/>
              <a:t>of 2)</a:t>
            </a:r>
            <a:endParaRPr lang="en-US" sz="500" b="0" dirty="0"/>
          </a:p>
        </p:txBody>
      </p:sp>
      <p:pic>
        <p:nvPicPr>
          <p:cNvPr id="7" name="Picture 2" descr="The steps in executing the command, ls. The operating system contains three controllers, P I D equals 501 s h, P I D equals 748 s h and P I D equals 748 i s. Fork call is sent from P I D controller 501 s h to the fork code. A set of instructions are listed for the fork code, as follows. Allocate child’s task structure, Fill child’s task structure from parent, allocate child’s stack and user area, Fill child’s user area from parent, Allocate P I D for child, Set up child to share parent’s text, Copy page tables for data and stack Set up sharing of open files, Copy parent’s registers to child. New s h is created in P I D controller 748. Execution call is sent from controller 748 to the execution code. The s h is overlaid with the, is, command and it is sent to controller 748. A set of instructions are listed for the execution code, as follows. Find the executable program, Verify the execute permission Read and verify the header Copy arguments, environ to kernel, Free the old address space, allocate new address space, Copy arguments, environ to stack Reset, signals Initialize regi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1415173"/>
            <a:ext cx="6153150" cy="384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10-8. The steps in executing the </a:t>
            </a:r>
            <a:r>
              <a:rPr lang="en-US" altLang="en-US" dirty="0" smtClean="0"/>
              <a:t>command </a:t>
            </a:r>
            <a:r>
              <a:rPr lang="en-US" altLang="en-US" b="1" dirty="0" smtClean="0"/>
              <a:t>l</a:t>
            </a:r>
            <a:r>
              <a:rPr lang="en-US" altLang="en-US" sz="100" b="1" dirty="0" smtClean="0"/>
              <a:t> </a:t>
            </a:r>
            <a:r>
              <a:rPr lang="en-US" altLang="en-US" b="1" dirty="0" smtClean="0"/>
              <a:t>s</a:t>
            </a:r>
            <a:r>
              <a:rPr lang="en-US" altLang="en-US" dirty="0" smtClean="0"/>
              <a:t> </a:t>
            </a:r>
            <a:r>
              <a:rPr lang="en-US" altLang="en-US" dirty="0"/>
              <a:t>typed to the shell.</a:t>
            </a:r>
          </a:p>
        </p:txBody>
      </p:sp>
    </p:spTree>
    <p:extLst>
      <p:ext uri="{BB962C8B-B14F-4D97-AF65-F5344CB8AC3E}">
        <p14:creationId xmlns:p14="http://schemas.microsoft.com/office/powerpoint/2010/main" val="565406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Threads in Linux</a:t>
            </a:r>
            <a:endParaRPr lang="en-US" altLang="en-US" dirty="0" smtClean="0"/>
          </a:p>
        </p:txBody>
      </p:sp>
      <p:sp>
        <p:nvSpPr>
          <p:cNvPr id="2" name="Text Placeholder 1"/>
          <p:cNvSpPr>
            <a:spLocks noGrp="1"/>
          </p:cNvSpPr>
          <p:nvPr>
            <p:ph type="body" idx="1"/>
          </p:nvPr>
        </p:nvSpPr>
        <p:spPr>
          <a:xfrm>
            <a:off x="457200" y="1495426"/>
            <a:ext cx="8229600" cy="563350"/>
          </a:xfrm>
        </p:spPr>
        <p:txBody>
          <a:bodyPr/>
          <a:lstStyle/>
          <a:p>
            <a:pPr marL="0" indent="0">
              <a:buNone/>
            </a:pPr>
            <a:r>
              <a:rPr lang="en-US" altLang="en-US" dirty="0"/>
              <a:t>Bits in the sharing flags bitmap.</a:t>
            </a:r>
          </a:p>
        </p:txBody>
      </p:sp>
      <p:graphicFrame>
        <p:nvGraphicFramePr>
          <p:cNvPr id="4" name="Table 3"/>
          <p:cNvGraphicFramePr>
            <a:graphicFrameLocks noGrp="1"/>
          </p:cNvGraphicFramePr>
          <p:nvPr>
            <p:extLst>
              <p:ext uri="{D42A27DB-BD31-4B8C-83A1-F6EECF244321}">
                <p14:modId xmlns:p14="http://schemas.microsoft.com/office/powerpoint/2010/main" val="4176240688"/>
              </p:ext>
            </p:extLst>
          </p:nvPr>
        </p:nvGraphicFramePr>
        <p:xfrm>
          <a:off x="457200" y="2544313"/>
          <a:ext cx="8229600" cy="2433320"/>
        </p:xfrm>
        <a:graphic>
          <a:graphicData uri="http://schemas.openxmlformats.org/drawingml/2006/table">
            <a:tbl>
              <a:tblPr firstRow="1" bandRow="1">
                <a:tableStyleId>{2D5ABB26-0587-4C30-8999-92F81FD0307C}</a:tableStyleId>
              </a:tblPr>
              <a:tblGrid>
                <a:gridCol w="1949570">
                  <a:extLst>
                    <a:ext uri="{9D8B030D-6E8A-4147-A177-3AD203B41FA5}">
                      <a16:colId xmlns:a16="http://schemas.microsoft.com/office/drawing/2014/main" val="2720786542"/>
                    </a:ext>
                  </a:extLst>
                </a:gridCol>
                <a:gridCol w="3536830">
                  <a:extLst>
                    <a:ext uri="{9D8B030D-6E8A-4147-A177-3AD203B41FA5}">
                      <a16:colId xmlns:a16="http://schemas.microsoft.com/office/drawing/2014/main" val="1698794277"/>
                    </a:ext>
                  </a:extLst>
                </a:gridCol>
                <a:gridCol w="2743200">
                  <a:extLst>
                    <a:ext uri="{9D8B030D-6E8A-4147-A177-3AD203B41FA5}">
                      <a16:colId xmlns:a16="http://schemas.microsoft.com/office/drawing/2014/main" val="2371964968"/>
                    </a:ext>
                  </a:extLst>
                </a:gridCol>
              </a:tblGrid>
              <a:tr h="370840">
                <a:tc>
                  <a:txBody>
                    <a:bodyPr/>
                    <a:lstStyle/>
                    <a:p>
                      <a:r>
                        <a:rPr lang="en-US" sz="1600" b="1" i="0" u="none" strike="noStrike" cap="none" baseline="0" dirty="0" smtClean="0">
                          <a:solidFill>
                            <a:schemeClr val="tx1"/>
                          </a:solidFill>
                          <a:latin typeface="+mn-lt"/>
                          <a:ea typeface="+mn-ea"/>
                          <a:cs typeface="+mn-cs"/>
                          <a:sym typeface="Arial"/>
                        </a:rPr>
                        <a:t>Flag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Meaning when set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Meaning when cleared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6804465"/>
                  </a:ext>
                </a:extLst>
              </a:tr>
              <a:tr h="370840">
                <a:tc>
                  <a:txBody>
                    <a:bodyPr/>
                    <a:lstStyle/>
                    <a:p>
                      <a:r>
                        <a:rPr lang="en-US" sz="1600" b="0" i="0" u="none" strike="noStrike" cap="none" baseline="0" dirty="0" smtClean="0">
                          <a:solidFill>
                            <a:schemeClr val="tx1"/>
                          </a:solidFill>
                          <a:latin typeface="+mn-lt"/>
                          <a:ea typeface="+mn-ea"/>
                          <a:cs typeface="+mn-cs"/>
                          <a:sym typeface="Arial"/>
                        </a:rPr>
                        <a:t>CLONE_V</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Create a new thread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Create a new 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405315"/>
                  </a:ext>
                </a:extLst>
              </a:tr>
              <a:tr h="370840">
                <a:tc>
                  <a:txBody>
                    <a:bodyPr/>
                    <a:lstStyle/>
                    <a:p>
                      <a:r>
                        <a:rPr lang="en-US" sz="1600" b="0" i="0" u="none" strike="noStrike" cap="none" baseline="0" dirty="0" smtClean="0">
                          <a:solidFill>
                            <a:schemeClr val="tx1"/>
                          </a:solidFill>
                          <a:latin typeface="+mn-lt"/>
                          <a:ea typeface="+mn-ea"/>
                          <a:cs typeface="+mn-cs"/>
                          <a:sym typeface="Arial"/>
                        </a:rPr>
                        <a:t>CLONE_F</a:t>
                      </a:r>
                      <a:r>
                        <a:rPr lang="en-US" sz="100" b="0" i="0" u="none" strike="noStrike" cap="none" baseline="0" dirty="0" smtClean="0">
                          <a:solidFill>
                            <a:schemeClr val="tx1"/>
                          </a:solidFill>
                          <a:latin typeface="+mn-lt"/>
                          <a:ea typeface="+mn-ea"/>
                          <a:cs typeface="+mn-cs"/>
                          <a:sym typeface="Arial"/>
                        </a:rPr>
                        <a:t> </a:t>
                      </a:r>
                      <a:r>
                        <a:rPr lang="en-US" sz="1600" b="0" i="0" u="none" strike="noStrike" cap="none" baseline="0" dirty="0" smtClean="0">
                          <a:solidFill>
                            <a:schemeClr val="tx1"/>
                          </a:solidFill>
                          <a:latin typeface="+mn-lt"/>
                          <a:ea typeface="+mn-ea"/>
                          <a:cs typeface="+mn-cs"/>
                          <a:sym typeface="Arial"/>
                        </a:rPr>
                        <a: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Share </a:t>
                      </a:r>
                      <a:r>
                        <a:rPr lang="en-US" sz="1600" b="0" i="0" u="none" strike="noStrike" cap="none" baseline="0" dirty="0" err="1" smtClean="0">
                          <a:solidFill>
                            <a:schemeClr val="tx1"/>
                          </a:solidFill>
                          <a:latin typeface="+mn-lt"/>
                          <a:ea typeface="+mn-ea"/>
                          <a:cs typeface="+mn-cs"/>
                          <a:sym typeface="Arial"/>
                        </a:rPr>
                        <a:t>umask</a:t>
                      </a:r>
                      <a:r>
                        <a:rPr lang="en-US" sz="1600" b="0" i="0" u="none" strike="noStrike" cap="none" baseline="0" dirty="0" smtClean="0">
                          <a:solidFill>
                            <a:schemeClr val="tx1"/>
                          </a:solidFill>
                          <a:latin typeface="+mn-lt"/>
                          <a:ea typeface="+mn-ea"/>
                          <a:cs typeface="+mn-cs"/>
                          <a:sym typeface="Arial"/>
                        </a:rPr>
                        <a:t>, root, and working </a:t>
                      </a:r>
                      <a:r>
                        <a:rPr lang="en-US" sz="1600" b="0" i="0" u="none" strike="noStrike" cap="none" baseline="0" dirty="0" err="1" smtClean="0">
                          <a:solidFill>
                            <a:schemeClr val="tx1"/>
                          </a:solidFill>
                          <a:latin typeface="+mn-lt"/>
                          <a:ea typeface="+mn-ea"/>
                          <a:cs typeface="+mn-cs"/>
                          <a:sym typeface="Arial"/>
                        </a:rPr>
                        <a:t>dirs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Do not share them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844447"/>
                  </a:ext>
                </a:extLst>
              </a:tr>
              <a:tr h="370840">
                <a:tc>
                  <a:txBody>
                    <a:bodyPr/>
                    <a:lstStyle/>
                    <a:p>
                      <a:r>
                        <a:rPr lang="en-US" sz="1600" b="0" i="0" u="none" strike="noStrike" cap="none" baseline="0" dirty="0" smtClean="0">
                          <a:solidFill>
                            <a:schemeClr val="tx1"/>
                          </a:solidFill>
                          <a:latin typeface="+mn-lt"/>
                          <a:ea typeface="+mn-ea"/>
                          <a:cs typeface="+mn-cs"/>
                          <a:sym typeface="Arial"/>
                        </a:rPr>
                        <a:t>CLONE_FILES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Share the file descriptors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Copy the file descriptors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4906684"/>
                  </a:ext>
                </a:extLst>
              </a:tr>
              <a:tr h="370840">
                <a:tc>
                  <a:txBody>
                    <a:bodyPr/>
                    <a:lstStyle/>
                    <a:p>
                      <a:r>
                        <a:rPr lang="en-US" sz="1600" b="0" i="0" u="none" strike="noStrike" cap="none" baseline="0" dirty="0" smtClean="0">
                          <a:solidFill>
                            <a:schemeClr val="tx1"/>
                          </a:solidFill>
                          <a:latin typeface="+mn-lt"/>
                          <a:ea typeface="+mn-ea"/>
                          <a:cs typeface="+mn-cs"/>
                          <a:sym typeface="Arial"/>
                        </a:rPr>
                        <a:t>CLONE_SIGHAND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Share the signal handler table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Copy the table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4292074"/>
                  </a:ext>
                </a:extLst>
              </a:tr>
              <a:tr h="370840">
                <a:tc>
                  <a:txBody>
                    <a:bodyPr/>
                    <a:lstStyle/>
                    <a:p>
                      <a:r>
                        <a:rPr lang="en-US" sz="1600" b="0" i="0" u="none" strike="noStrike" cap="none" baseline="0" dirty="0" smtClean="0">
                          <a:solidFill>
                            <a:schemeClr val="tx1"/>
                          </a:solidFill>
                          <a:latin typeface="+mn-lt"/>
                          <a:ea typeface="+mn-ea"/>
                          <a:cs typeface="+mn-cs"/>
                          <a:sym typeface="Arial"/>
                        </a:rPr>
                        <a:t>CLONE_PARENT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New thread has same parent as the caller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New thread’s parent is caller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205462"/>
                  </a:ext>
                </a:extLst>
              </a:tr>
            </a:tbl>
          </a:graphicData>
        </a:graphic>
      </p:graphicFrame>
    </p:spTree>
    <p:extLst>
      <p:ext uri="{BB962C8B-B14F-4D97-AF65-F5344CB8AC3E}">
        <p14:creationId xmlns:p14="http://schemas.microsoft.com/office/powerpoint/2010/main" val="14372955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Scheduling in Linux </a:t>
            </a:r>
            <a:r>
              <a:rPr lang="en-US" altLang="en-US" sz="2000" b="0" dirty="0"/>
              <a:t>(</a:t>
            </a:r>
            <a:r>
              <a:rPr lang="en-US" altLang="en-US" sz="2000" b="0" dirty="0" smtClean="0"/>
              <a:t>1 of 3)</a:t>
            </a:r>
            <a:endParaRPr lang="en-US" sz="1200" b="0" dirty="0"/>
          </a:p>
        </p:txBody>
      </p:sp>
      <p:sp>
        <p:nvSpPr>
          <p:cNvPr id="6" name="Text Placeholder 5"/>
          <p:cNvSpPr>
            <a:spLocks noGrp="1"/>
          </p:cNvSpPr>
          <p:nvPr>
            <p:ph type="body" idx="1"/>
          </p:nvPr>
        </p:nvSpPr>
        <p:spPr/>
        <p:txBody>
          <a:bodyPr/>
          <a:lstStyle/>
          <a:p>
            <a:pPr marL="0" indent="0">
              <a:buFont typeface="Arial" charset="0"/>
              <a:buNone/>
              <a:defRPr/>
            </a:pPr>
            <a:r>
              <a:rPr lang="en-US" dirty="0"/>
              <a:t>Three classes of threads for scheduling purposes:</a:t>
            </a:r>
          </a:p>
          <a:p>
            <a:pPr marL="1001268" lvl="1" indent="-514350">
              <a:buFont typeface="+mj-lt"/>
              <a:buAutoNum type="arabicPeriod"/>
              <a:defRPr/>
            </a:pPr>
            <a:r>
              <a:rPr lang="en-US" dirty="0"/>
              <a:t>Real-time </a:t>
            </a:r>
            <a:r>
              <a:rPr lang="en-US" dirty="0" smtClean="0"/>
              <a:t>F</a:t>
            </a:r>
            <a:r>
              <a:rPr lang="en-US" sz="100" dirty="0" smtClean="0"/>
              <a:t> </a:t>
            </a:r>
            <a:r>
              <a:rPr lang="en-US" dirty="0" smtClean="0"/>
              <a:t>I</a:t>
            </a:r>
            <a:r>
              <a:rPr lang="en-US" sz="100" dirty="0" smtClean="0"/>
              <a:t> </a:t>
            </a:r>
            <a:r>
              <a:rPr lang="en-US" dirty="0" smtClean="0"/>
              <a:t>F</a:t>
            </a:r>
            <a:r>
              <a:rPr lang="en-US" sz="100" dirty="0" smtClean="0"/>
              <a:t> </a:t>
            </a:r>
            <a:r>
              <a:rPr lang="en-US" dirty="0" smtClean="0"/>
              <a:t>O</a:t>
            </a:r>
            <a:r>
              <a:rPr lang="en-US" dirty="0"/>
              <a:t>.</a:t>
            </a:r>
          </a:p>
          <a:p>
            <a:pPr marL="1001268" lvl="1" indent="-514350">
              <a:buFont typeface="+mj-lt"/>
              <a:buAutoNum type="arabicPeriod"/>
              <a:defRPr/>
            </a:pPr>
            <a:r>
              <a:rPr lang="en-US" dirty="0"/>
              <a:t>Real-time round robin.</a:t>
            </a:r>
          </a:p>
          <a:p>
            <a:pPr marL="1001268" lvl="1" indent="-514350">
              <a:buFont typeface="+mj-lt"/>
              <a:buAutoNum type="arabicPeriod"/>
              <a:defRPr/>
            </a:pPr>
            <a:r>
              <a:rPr lang="en-US" dirty="0"/>
              <a:t>Timesharing.</a:t>
            </a:r>
          </a:p>
        </p:txBody>
      </p:sp>
    </p:spTree>
    <p:extLst>
      <p:ext uri="{BB962C8B-B14F-4D97-AF65-F5344CB8AC3E}">
        <p14:creationId xmlns:p14="http://schemas.microsoft.com/office/powerpoint/2010/main" val="742018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Scheduling in Linux </a:t>
            </a:r>
            <a:r>
              <a:rPr lang="en-US" altLang="en-US" sz="2000" b="0" dirty="0" smtClean="0"/>
              <a:t>(2 </a:t>
            </a:r>
            <a:r>
              <a:rPr lang="en-US" altLang="en-US" sz="2000" b="0" dirty="0"/>
              <a:t>of 3)</a:t>
            </a:r>
            <a:endParaRPr lang="en-US" sz="500" b="0" dirty="0"/>
          </a:p>
        </p:txBody>
      </p:sp>
      <p:pic>
        <p:nvPicPr>
          <p:cNvPr id="5" name="Picture 2" descr="Linux run queue data structures. A, per C P U run queue in the Linux O 1 scheduler: The stack contains the following data from top to bottom. Flags C P U Static underscore p r i o left angle bracket right angle bracket. Active. Expired. Left angle bracket right angle bracket. Array left bracket 0 right bracket. The maximum priority of the array 0 is 139, array left bracket 1 right bracket. The maximum priority of array 1 is 139. All the 139 heads of the array correspond to different priorities. The active state corresponds to array 1 and the expired state corresponds to array 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528" y="1425778"/>
            <a:ext cx="2566943" cy="382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10-10. Illustration of Linux run queue data structures for (a) the Linux O(1) scheduler</a:t>
            </a:r>
          </a:p>
        </p:txBody>
      </p:sp>
    </p:spTree>
    <p:extLst>
      <p:ext uri="{BB962C8B-B14F-4D97-AF65-F5344CB8AC3E}">
        <p14:creationId xmlns:p14="http://schemas.microsoft.com/office/powerpoint/2010/main" val="22623725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Scheduling in Linux </a:t>
            </a:r>
            <a:r>
              <a:rPr lang="en-US" altLang="en-US" sz="2000" b="0" dirty="0" smtClean="0"/>
              <a:t>(3 </a:t>
            </a:r>
            <a:r>
              <a:rPr lang="en-US" altLang="en-US" sz="2000" b="0" dirty="0"/>
              <a:t>of 3)</a:t>
            </a:r>
            <a:endParaRPr lang="en-US" sz="500" b="0" dirty="0"/>
          </a:p>
        </p:txBody>
      </p:sp>
      <p:pic>
        <p:nvPicPr>
          <p:cNvPr id="3" name="Picture 2" descr="A C P U red black tree in the C F S scheduler. Root node 35 contains 26 and 47. Node 26 contains nodes 10 and 30. Node 10 contains nil and 3. Node 3 contains nil and nil. Node 30 contains nil and 27. Node 27 contains nil and nil. Node 47 contains 38 and 62. Node 38 contains nil and 45. Node 45 contains nil and nil. Node 62 contains nil and 86. Node 86 contains nil and nil."/>
          <p:cNvPicPr>
            <a:picLocks noChangeAspect="1"/>
          </p:cNvPicPr>
          <p:nvPr/>
        </p:nvPicPr>
        <p:blipFill>
          <a:blip r:embed="rId2"/>
          <a:stretch>
            <a:fillRect/>
          </a:stretch>
        </p:blipFill>
        <p:spPr>
          <a:xfrm>
            <a:off x="2584531" y="1453725"/>
            <a:ext cx="3974937" cy="3950550"/>
          </a:xfrm>
          <a:prstGeom prst="rect">
            <a:avLst/>
          </a:prstGeom>
        </p:spPr>
      </p:pic>
      <p:sp>
        <p:nvSpPr>
          <p:cNvPr id="6" name="Text Placeholder 3"/>
          <p:cNvSpPr>
            <a:spLocks noGrp="1"/>
          </p:cNvSpPr>
          <p:nvPr>
            <p:ph type="body" idx="1"/>
          </p:nvPr>
        </p:nvSpPr>
        <p:spPr/>
        <p:txBody>
          <a:bodyPr/>
          <a:lstStyle/>
          <a:p>
            <a:r>
              <a:rPr lang="en-US" altLang="en-US" dirty="0"/>
              <a:t>Figure 10-10. Illustration of Linux run queue data structures for (b) the Completely Fair Scheduler</a:t>
            </a:r>
          </a:p>
        </p:txBody>
      </p:sp>
    </p:spTree>
    <p:extLst>
      <p:ext uri="{BB962C8B-B14F-4D97-AF65-F5344CB8AC3E}">
        <p14:creationId xmlns:p14="http://schemas.microsoft.com/office/powerpoint/2010/main" val="2418181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History of </a:t>
            </a:r>
            <a:r>
              <a:rPr lang="en-US" altLang="en-US" dirty="0" smtClean="0"/>
              <a:t>U</a:t>
            </a:r>
            <a:r>
              <a:rPr lang="en-US" altLang="en-US" sz="100" dirty="0" smtClean="0"/>
              <a:t> </a:t>
            </a:r>
            <a:r>
              <a:rPr lang="en-US" altLang="en-US" dirty="0" smtClean="0"/>
              <a:t>N</a:t>
            </a:r>
            <a:r>
              <a:rPr lang="en-US" altLang="en-US" sz="100" dirty="0" smtClean="0"/>
              <a:t> </a:t>
            </a:r>
            <a:r>
              <a:rPr lang="en-US" altLang="en-US" dirty="0" smtClean="0"/>
              <a:t>I</a:t>
            </a:r>
            <a:r>
              <a:rPr lang="en-US" altLang="en-US" sz="100" dirty="0" smtClean="0"/>
              <a:t> </a:t>
            </a:r>
            <a:r>
              <a:rPr lang="en-US" altLang="en-US" dirty="0" smtClean="0"/>
              <a:t>X </a:t>
            </a:r>
            <a:r>
              <a:rPr lang="en-US" altLang="en-US" dirty="0"/>
              <a:t>and Linux</a:t>
            </a:r>
            <a:endParaRPr lang="en-US" b="0" dirty="0"/>
          </a:p>
        </p:txBody>
      </p:sp>
      <p:sp>
        <p:nvSpPr>
          <p:cNvPr id="6" name="Text Placeholder 5"/>
          <p:cNvSpPr>
            <a:spLocks noGrp="1"/>
          </p:cNvSpPr>
          <p:nvPr>
            <p:ph type="body" idx="1"/>
          </p:nvPr>
        </p:nvSpPr>
        <p:spPr/>
        <p:txBody>
          <a:bodyPr/>
          <a:lstStyle/>
          <a:p>
            <a:r>
              <a:rPr lang="en-US" altLang="en-US" dirty="0" smtClean="0"/>
              <a:t>U</a:t>
            </a:r>
            <a:r>
              <a:rPr lang="en-US" altLang="en-US" sz="100" dirty="0" smtClean="0"/>
              <a:t> </a:t>
            </a:r>
            <a:r>
              <a:rPr lang="en-US" altLang="en-US" dirty="0" smtClean="0"/>
              <a:t>N</a:t>
            </a:r>
            <a:r>
              <a:rPr lang="en-US" altLang="en-US" sz="100" dirty="0" smtClean="0"/>
              <a:t> </a:t>
            </a:r>
            <a:r>
              <a:rPr lang="en-US" altLang="en-US" dirty="0" smtClean="0"/>
              <a:t>I</a:t>
            </a:r>
            <a:r>
              <a:rPr lang="en-US" altLang="en-US" sz="100" dirty="0" smtClean="0"/>
              <a:t> </a:t>
            </a:r>
            <a:r>
              <a:rPr lang="en-US" altLang="en-US" dirty="0" smtClean="0"/>
              <a:t>C</a:t>
            </a:r>
            <a:r>
              <a:rPr lang="en-US" altLang="en-US" sz="100" dirty="0" smtClean="0"/>
              <a:t> </a:t>
            </a:r>
            <a:r>
              <a:rPr lang="en-US" altLang="en-US" dirty="0" smtClean="0"/>
              <a:t>S</a:t>
            </a:r>
            <a:endParaRPr lang="en-US" altLang="en-US" dirty="0"/>
          </a:p>
          <a:p>
            <a:r>
              <a:rPr lang="en-US" altLang="en-US" dirty="0" smtClean="0"/>
              <a:t>P</a:t>
            </a:r>
            <a:r>
              <a:rPr lang="en-US" altLang="en-US" sz="100" dirty="0" smtClean="0"/>
              <a:t> </a:t>
            </a:r>
            <a:r>
              <a:rPr lang="en-US" altLang="en-US" dirty="0" smtClean="0"/>
              <a:t>D</a:t>
            </a:r>
            <a:r>
              <a:rPr lang="en-US" altLang="en-US" sz="100" dirty="0" smtClean="0"/>
              <a:t> </a:t>
            </a:r>
            <a:r>
              <a:rPr lang="en-US" altLang="en-US" dirty="0" smtClean="0"/>
              <a:t>P-11 U</a:t>
            </a:r>
            <a:r>
              <a:rPr lang="en-US" altLang="en-US" sz="100" dirty="0" smtClean="0"/>
              <a:t> </a:t>
            </a:r>
            <a:r>
              <a:rPr lang="en-US" altLang="en-US" dirty="0" smtClean="0"/>
              <a:t>N</a:t>
            </a:r>
            <a:r>
              <a:rPr lang="en-US" altLang="en-US" sz="100" dirty="0" smtClean="0"/>
              <a:t> </a:t>
            </a:r>
            <a:r>
              <a:rPr lang="en-US" altLang="en-US" dirty="0" smtClean="0"/>
              <a:t>I</a:t>
            </a:r>
            <a:r>
              <a:rPr lang="en-US" altLang="en-US" sz="100" dirty="0" smtClean="0"/>
              <a:t> </a:t>
            </a:r>
            <a:r>
              <a:rPr lang="en-US" altLang="en-US" dirty="0" smtClean="0"/>
              <a:t>X</a:t>
            </a:r>
            <a:endParaRPr lang="en-US" altLang="en-US" dirty="0"/>
          </a:p>
          <a:p>
            <a:r>
              <a:rPr lang="en-US" altLang="en-US" dirty="0"/>
              <a:t>Portable U</a:t>
            </a:r>
            <a:r>
              <a:rPr lang="en-US" altLang="en-US" sz="100" dirty="0"/>
              <a:t> </a:t>
            </a:r>
            <a:r>
              <a:rPr lang="en-US" altLang="en-US" dirty="0"/>
              <a:t>N</a:t>
            </a:r>
            <a:r>
              <a:rPr lang="en-US" altLang="en-US" sz="100" dirty="0"/>
              <a:t> </a:t>
            </a:r>
            <a:r>
              <a:rPr lang="en-US" altLang="en-US" dirty="0"/>
              <a:t>I</a:t>
            </a:r>
            <a:r>
              <a:rPr lang="en-US" altLang="en-US" sz="100" dirty="0"/>
              <a:t> </a:t>
            </a:r>
            <a:r>
              <a:rPr lang="en-US" altLang="en-US" dirty="0"/>
              <a:t>X</a:t>
            </a:r>
          </a:p>
          <a:p>
            <a:r>
              <a:rPr lang="en-US" altLang="en-US" dirty="0" smtClean="0"/>
              <a:t>Berkeley </a:t>
            </a:r>
            <a:r>
              <a:rPr lang="en-US" altLang="en-US" dirty="0"/>
              <a:t>U</a:t>
            </a:r>
            <a:r>
              <a:rPr lang="en-US" altLang="en-US" sz="100" dirty="0"/>
              <a:t> </a:t>
            </a:r>
            <a:r>
              <a:rPr lang="en-US" altLang="en-US" dirty="0"/>
              <a:t>N</a:t>
            </a:r>
            <a:r>
              <a:rPr lang="en-US" altLang="en-US" sz="100" dirty="0"/>
              <a:t> </a:t>
            </a:r>
            <a:r>
              <a:rPr lang="en-US" altLang="en-US" dirty="0"/>
              <a:t>I</a:t>
            </a:r>
            <a:r>
              <a:rPr lang="en-US" altLang="en-US" sz="100" dirty="0"/>
              <a:t> </a:t>
            </a:r>
            <a:r>
              <a:rPr lang="en-US" altLang="en-US" dirty="0"/>
              <a:t>X</a:t>
            </a:r>
          </a:p>
          <a:p>
            <a:r>
              <a:rPr lang="en-US" altLang="en-US" dirty="0" smtClean="0"/>
              <a:t>Standard </a:t>
            </a:r>
            <a:r>
              <a:rPr lang="en-US" altLang="en-US" dirty="0"/>
              <a:t>U</a:t>
            </a:r>
            <a:r>
              <a:rPr lang="en-US" altLang="en-US" sz="100" dirty="0"/>
              <a:t> </a:t>
            </a:r>
            <a:r>
              <a:rPr lang="en-US" altLang="en-US" dirty="0"/>
              <a:t>N</a:t>
            </a:r>
            <a:r>
              <a:rPr lang="en-US" altLang="en-US" sz="100" dirty="0"/>
              <a:t> </a:t>
            </a:r>
            <a:r>
              <a:rPr lang="en-US" altLang="en-US" dirty="0"/>
              <a:t>I</a:t>
            </a:r>
            <a:r>
              <a:rPr lang="en-US" altLang="en-US" sz="100" dirty="0"/>
              <a:t> </a:t>
            </a:r>
            <a:r>
              <a:rPr lang="en-US" altLang="en-US" dirty="0"/>
              <a:t>X</a:t>
            </a:r>
          </a:p>
          <a:p>
            <a:r>
              <a:rPr lang="en-US" altLang="en-US" dirty="0" smtClean="0"/>
              <a:t>MINIX</a:t>
            </a:r>
            <a:endParaRPr lang="en-US" altLang="en-US" dirty="0"/>
          </a:p>
          <a:p>
            <a:r>
              <a:rPr lang="en-US" altLang="en-US" dirty="0"/>
              <a:t>Linux</a:t>
            </a:r>
          </a:p>
        </p:txBody>
      </p:sp>
    </p:spTree>
    <p:extLst>
      <p:ext uri="{BB962C8B-B14F-4D97-AF65-F5344CB8AC3E}">
        <p14:creationId xmlns:p14="http://schemas.microsoft.com/office/powerpoint/2010/main" val="32640474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Booting Linux</a:t>
            </a:r>
            <a:endParaRPr lang="en-US" sz="100" b="0" dirty="0"/>
          </a:p>
        </p:txBody>
      </p:sp>
      <p:pic>
        <p:nvPicPr>
          <p:cNvPr id="7" name="Picture 3" descr="The sequence of processes used to boot the Linux systems. Process 0 leads to process 1, i n i t, and process 2, page daemon. Process 1, I n I t, leads to Getty, terminal 0, login, and login, terminal 1, password, and s h, c p, terminal 2, percent c p f 1 f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457" y="1527064"/>
            <a:ext cx="6379085" cy="3625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a:xfrm>
            <a:off x="457200" y="5368159"/>
            <a:ext cx="8229600" cy="1037627"/>
          </a:xfrm>
        </p:spPr>
        <p:txBody>
          <a:bodyPr/>
          <a:lstStyle/>
          <a:p>
            <a:r>
              <a:rPr lang="en-US" altLang="en-US" dirty="0"/>
              <a:t>Figure 10-11. The sequence of processes used </a:t>
            </a:r>
            <a:r>
              <a:rPr lang="en-US" altLang="en-US" dirty="0" smtClean="0"/>
              <a:t>to </a:t>
            </a:r>
            <a:r>
              <a:rPr lang="en-US" altLang="en-US" dirty="0"/>
              <a:t>boot some Linux systems.</a:t>
            </a:r>
          </a:p>
        </p:txBody>
      </p:sp>
    </p:spTree>
    <p:extLst>
      <p:ext uri="{BB962C8B-B14F-4D97-AF65-F5344CB8AC3E}">
        <p14:creationId xmlns:p14="http://schemas.microsoft.com/office/powerpoint/2010/main" val="1169993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Memory </a:t>
            </a:r>
            <a:r>
              <a:rPr lang="en-US" altLang="en-US" dirty="0" smtClean="0"/>
              <a:t>Management Fundamental </a:t>
            </a:r>
            <a:r>
              <a:rPr lang="en-US" altLang="en-US" dirty="0"/>
              <a:t>Concepts </a:t>
            </a:r>
            <a:r>
              <a:rPr lang="en-US" altLang="en-US" sz="2000" b="0" dirty="0"/>
              <a:t>(</a:t>
            </a:r>
            <a:r>
              <a:rPr lang="en-US" altLang="en-US" sz="2000" b="0" dirty="0" smtClean="0"/>
              <a:t>1 of 2)</a:t>
            </a:r>
            <a:endParaRPr lang="en-US" sz="100" b="0" dirty="0"/>
          </a:p>
        </p:txBody>
      </p:sp>
      <p:pic>
        <p:nvPicPr>
          <p:cNvPr id="5" name="Picture 2" descr="The Linux process contains three segments a, b and c. A, a process A stack. From bottom to top, the stack contains text, data, B S S. Text corresponds to index 8 K, data and B S S corresponds to index 20 K. The stack pointer points at the top most element of the stack. B, the physical memory contains the operating system, with some elements that represent unused memory. C, a process B stack. From bottom to top, the stack contains text, data, B S S. Text corresponds to index 8 K. Data and B S S corresponds to index 24 K. The segments in both the stacks exchange information with their corresponding sections in the physical memory. Unused memory is found between memory utilizing blocks of the physical mem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226" y="1553717"/>
            <a:ext cx="6681548" cy="357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10-12. (a) Process A’s virtual address space. </a:t>
            </a:r>
            <a:r>
              <a:rPr lang="en-US" altLang="en-US" dirty="0" smtClean="0"/>
              <a:t>(</a:t>
            </a:r>
            <a:r>
              <a:rPr lang="en-US" altLang="en-US" dirty="0"/>
              <a:t>b) Physical memory. (c) Process B’s virtual address space.</a:t>
            </a:r>
          </a:p>
        </p:txBody>
      </p:sp>
    </p:spTree>
    <p:extLst>
      <p:ext uri="{BB962C8B-B14F-4D97-AF65-F5344CB8AC3E}">
        <p14:creationId xmlns:p14="http://schemas.microsoft.com/office/powerpoint/2010/main" val="476400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Memory </a:t>
            </a:r>
            <a:r>
              <a:rPr lang="en-US" altLang="en-US" dirty="0" smtClean="0"/>
              <a:t>Management Fundamental </a:t>
            </a:r>
            <a:r>
              <a:rPr lang="en-US" altLang="en-US" dirty="0"/>
              <a:t>Concepts </a:t>
            </a:r>
            <a:r>
              <a:rPr lang="en-US" altLang="en-US" sz="2000" b="0" dirty="0" smtClean="0"/>
              <a:t>(2 </a:t>
            </a:r>
            <a:r>
              <a:rPr lang="en-US" altLang="en-US" sz="2000" b="0" dirty="0"/>
              <a:t>of 2)</a:t>
            </a:r>
            <a:endParaRPr lang="en-US" sz="500" b="0" dirty="0"/>
          </a:p>
        </p:txBody>
      </p:sp>
      <p:pic>
        <p:nvPicPr>
          <p:cNvPr id="7" name="Picture 2" descr="A shared mapped file in a Linux operating system. Process A and process B share a common mapped file in the physical memory. The mapped files are in the process A and B st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628" y="1540898"/>
            <a:ext cx="6506744" cy="359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10-13. Two processes can share a mapped file.</a:t>
            </a:r>
          </a:p>
        </p:txBody>
      </p:sp>
    </p:spTree>
    <p:extLst>
      <p:ext uri="{BB962C8B-B14F-4D97-AF65-F5344CB8AC3E}">
        <p14:creationId xmlns:p14="http://schemas.microsoft.com/office/powerpoint/2010/main" val="16424136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Memory Management </a:t>
            </a:r>
            <a:r>
              <a:rPr lang="en-US" altLang="en-US" dirty="0" smtClean="0"/>
              <a:t>System </a:t>
            </a:r>
            <a:r>
              <a:rPr lang="en-US" altLang="en-US" dirty="0"/>
              <a:t>Calls in Linux</a:t>
            </a:r>
            <a:endParaRPr lang="en-US" sz="2000" b="0" dirty="0"/>
          </a:p>
        </p:txBody>
      </p:sp>
      <p:sp>
        <p:nvSpPr>
          <p:cNvPr id="6" name="Text Placeholder 5"/>
          <p:cNvSpPr>
            <a:spLocks noGrp="1"/>
          </p:cNvSpPr>
          <p:nvPr>
            <p:ph type="body" idx="1"/>
          </p:nvPr>
        </p:nvSpPr>
        <p:spPr>
          <a:xfrm>
            <a:off x="457200" y="1495425"/>
            <a:ext cx="8229600" cy="1989647"/>
          </a:xfrm>
        </p:spPr>
        <p:txBody>
          <a:bodyPr/>
          <a:lstStyle/>
          <a:p>
            <a:pPr marL="0" indent="0">
              <a:buNone/>
            </a:pPr>
            <a:r>
              <a:rPr lang="en-US" altLang="en-US" dirty="0" smtClean="0"/>
              <a:t>Some </a:t>
            </a:r>
            <a:r>
              <a:rPr lang="en-US" altLang="en-US" dirty="0"/>
              <a:t>system calls relating to memory management. The return code </a:t>
            </a:r>
            <a:r>
              <a:rPr lang="en-US" altLang="en-US" i="1" dirty="0"/>
              <a:t>s</a:t>
            </a:r>
            <a:r>
              <a:rPr lang="en-US" altLang="en-US" dirty="0"/>
              <a:t> is </a:t>
            </a:r>
            <a:r>
              <a:rPr lang="en-US" altLang="en-US" dirty="0" smtClean="0"/>
              <a:t>−1 </a:t>
            </a:r>
            <a:r>
              <a:rPr lang="en-US" altLang="en-US" dirty="0"/>
              <a:t>if an error has occurred; </a:t>
            </a:r>
            <a:r>
              <a:rPr lang="en-US" altLang="en-US" b="1" dirty="0"/>
              <a:t>a</a:t>
            </a:r>
            <a:r>
              <a:rPr lang="en-US" altLang="en-US" dirty="0"/>
              <a:t> and </a:t>
            </a:r>
            <a:r>
              <a:rPr lang="en-US" altLang="en-US" b="1" dirty="0" err="1"/>
              <a:t>addr</a:t>
            </a:r>
            <a:r>
              <a:rPr lang="en-US" altLang="en-US" dirty="0"/>
              <a:t> are memory addresses, </a:t>
            </a:r>
            <a:r>
              <a:rPr lang="en-US" altLang="en-US" b="1" dirty="0" err="1"/>
              <a:t>len</a:t>
            </a:r>
            <a:r>
              <a:rPr lang="en-US" altLang="en-US" dirty="0"/>
              <a:t> is a length, </a:t>
            </a:r>
            <a:r>
              <a:rPr lang="en-US" altLang="en-US" b="1" dirty="0" err="1"/>
              <a:t>prot</a:t>
            </a:r>
            <a:r>
              <a:rPr lang="en-US" altLang="en-US" dirty="0"/>
              <a:t> controls protection, </a:t>
            </a:r>
            <a:r>
              <a:rPr lang="en-US" altLang="en-US" b="1" dirty="0"/>
              <a:t>flags</a:t>
            </a:r>
            <a:r>
              <a:rPr lang="en-US" altLang="en-US" dirty="0"/>
              <a:t> are miscellaneous bits, </a:t>
            </a:r>
            <a:r>
              <a:rPr lang="en-US" altLang="en-US" b="1" dirty="0" err="1"/>
              <a:t>fd</a:t>
            </a:r>
            <a:r>
              <a:rPr lang="en-US" altLang="en-US" dirty="0"/>
              <a:t> is a file descriptor, and </a:t>
            </a:r>
            <a:r>
              <a:rPr lang="en-US" altLang="en-US" b="1" dirty="0"/>
              <a:t>offset</a:t>
            </a:r>
            <a:r>
              <a:rPr lang="en-US" altLang="en-US" dirty="0"/>
              <a:t> is a file offset.</a:t>
            </a:r>
          </a:p>
        </p:txBody>
      </p:sp>
      <p:graphicFrame>
        <p:nvGraphicFramePr>
          <p:cNvPr id="3" name="Table 2"/>
          <p:cNvGraphicFramePr>
            <a:graphicFrameLocks noGrp="1"/>
          </p:cNvGraphicFramePr>
          <p:nvPr>
            <p:extLst>
              <p:ext uri="{D42A27DB-BD31-4B8C-83A1-F6EECF244321}">
                <p14:modId xmlns:p14="http://schemas.microsoft.com/office/powerpoint/2010/main" val="1803625956"/>
              </p:ext>
            </p:extLst>
          </p:nvPr>
        </p:nvGraphicFramePr>
        <p:xfrm>
          <a:off x="776377" y="3890034"/>
          <a:ext cx="7591245" cy="1483360"/>
        </p:xfrm>
        <a:graphic>
          <a:graphicData uri="http://schemas.openxmlformats.org/drawingml/2006/table">
            <a:tbl>
              <a:tblPr firstRow="1" bandRow="1">
                <a:tableStyleId>{2D5ABB26-0587-4C30-8999-92F81FD0307C}</a:tableStyleId>
              </a:tblPr>
              <a:tblGrid>
                <a:gridCol w="4411924">
                  <a:extLst>
                    <a:ext uri="{9D8B030D-6E8A-4147-A177-3AD203B41FA5}">
                      <a16:colId xmlns:a16="http://schemas.microsoft.com/office/drawing/2014/main" val="608558939"/>
                    </a:ext>
                  </a:extLst>
                </a:gridCol>
                <a:gridCol w="3179321">
                  <a:extLst>
                    <a:ext uri="{9D8B030D-6E8A-4147-A177-3AD203B41FA5}">
                      <a16:colId xmlns:a16="http://schemas.microsoft.com/office/drawing/2014/main" val="4104638422"/>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System call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Description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7506881"/>
                  </a:ext>
                </a:extLst>
              </a:tr>
              <a:tr h="370840">
                <a:tc>
                  <a:txBody>
                    <a:bodyPr/>
                    <a:lstStyle/>
                    <a:p>
                      <a:r>
                        <a:rPr lang="en-US" sz="1800" b="0" i="0" u="none" strike="noStrike" cap="none" baseline="0" dirty="0" smtClean="0">
                          <a:solidFill>
                            <a:schemeClr val="tx1"/>
                          </a:solidFill>
                          <a:latin typeface="+mn-lt"/>
                          <a:ea typeface="+mn-ea"/>
                          <a:cs typeface="+mn-cs"/>
                          <a:sym typeface="Arial"/>
                        </a:rPr>
                        <a:t>s = </a:t>
                      </a:r>
                      <a:r>
                        <a:rPr lang="en-US" sz="1800" b="0" i="0" u="none" strike="noStrike" cap="none" baseline="0" dirty="0" err="1" smtClean="0">
                          <a:solidFill>
                            <a:schemeClr val="tx1"/>
                          </a:solidFill>
                          <a:latin typeface="+mn-lt"/>
                          <a:ea typeface="+mn-ea"/>
                          <a:cs typeface="+mn-cs"/>
                          <a:sym typeface="Arial"/>
                        </a:rPr>
                        <a:t>brk</a:t>
                      </a:r>
                      <a:r>
                        <a:rPr lang="en-US" sz="1800" b="0" i="0" u="none" strike="noStrike" cap="none" baseline="0" dirty="0" smtClean="0">
                          <a:solidFill>
                            <a:schemeClr val="tx1"/>
                          </a:solidFill>
                          <a:latin typeface="+mn-lt"/>
                          <a:ea typeface="+mn-ea"/>
                          <a:cs typeface="+mn-cs"/>
                          <a:sym typeface="Arial"/>
                        </a:rPr>
                        <a:t>(</a:t>
                      </a:r>
                      <a:r>
                        <a:rPr lang="en-US" sz="1800" b="0" i="0" u="none" strike="noStrike" cap="none" baseline="0" dirty="0" err="1" smtClean="0">
                          <a:solidFill>
                            <a:schemeClr val="tx1"/>
                          </a:solidFill>
                          <a:latin typeface="+mn-lt"/>
                          <a:ea typeface="+mn-ea"/>
                          <a:cs typeface="+mn-cs"/>
                          <a:sym typeface="Arial"/>
                        </a:rPr>
                        <a:t>addr</a:t>
                      </a:r>
                      <a:r>
                        <a:rPr lang="en-US" sz="1800" b="0" i="0" u="none" strike="noStrike" cap="none" baseline="0" dirty="0" smtClean="0">
                          <a:solidFill>
                            <a:schemeClr val="tx1"/>
                          </a:solidFill>
                          <a:latin typeface="+mn-lt"/>
                          <a:ea typeface="+mn-ea"/>
                          <a:cs typeface="+mn-cs"/>
                          <a:sym typeface="Arial"/>
                        </a:rPr>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Change data segment size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0879158"/>
                  </a:ext>
                </a:extLst>
              </a:tr>
              <a:tr h="370840">
                <a:tc>
                  <a:txBody>
                    <a:bodyPr/>
                    <a:lstStyle/>
                    <a:p>
                      <a:r>
                        <a:rPr lang="en-US" sz="1800" b="0" i="0" u="none" strike="noStrike" cap="none" baseline="0" dirty="0" smtClean="0">
                          <a:solidFill>
                            <a:schemeClr val="tx1"/>
                          </a:solidFill>
                          <a:latin typeface="+mn-lt"/>
                          <a:ea typeface="+mn-ea"/>
                          <a:cs typeface="+mn-cs"/>
                          <a:sym typeface="Arial"/>
                        </a:rPr>
                        <a:t>a = </a:t>
                      </a:r>
                      <a:r>
                        <a:rPr lang="en-US" sz="1800" b="0" i="0" u="none" strike="noStrike" cap="none" baseline="0" dirty="0" err="1" smtClean="0">
                          <a:solidFill>
                            <a:schemeClr val="tx1"/>
                          </a:solidFill>
                          <a:latin typeface="+mn-lt"/>
                          <a:ea typeface="+mn-ea"/>
                          <a:cs typeface="+mn-cs"/>
                          <a:sym typeface="Arial"/>
                        </a:rPr>
                        <a:t>mmap</a:t>
                      </a:r>
                      <a:r>
                        <a:rPr lang="en-US" sz="1800" b="0" i="0" u="none" strike="noStrike" cap="none" baseline="0" dirty="0" smtClean="0">
                          <a:solidFill>
                            <a:schemeClr val="tx1"/>
                          </a:solidFill>
                          <a:latin typeface="+mn-lt"/>
                          <a:ea typeface="+mn-ea"/>
                          <a:cs typeface="+mn-cs"/>
                          <a:sym typeface="Arial"/>
                        </a:rPr>
                        <a:t>(</a:t>
                      </a:r>
                      <a:r>
                        <a:rPr lang="en-US" sz="1800" b="0" i="0" u="none" strike="noStrike" cap="none" baseline="0" dirty="0" err="1" smtClean="0">
                          <a:solidFill>
                            <a:schemeClr val="tx1"/>
                          </a:solidFill>
                          <a:latin typeface="+mn-lt"/>
                          <a:ea typeface="+mn-ea"/>
                          <a:cs typeface="+mn-cs"/>
                          <a:sym typeface="Arial"/>
                        </a:rPr>
                        <a:t>addr</a:t>
                      </a:r>
                      <a:r>
                        <a:rPr lang="en-US" sz="1800" b="0" i="0" u="none" strike="noStrike" cap="none" baseline="0" dirty="0" smtClean="0">
                          <a:solidFill>
                            <a:schemeClr val="tx1"/>
                          </a:solidFill>
                          <a:latin typeface="+mn-lt"/>
                          <a:ea typeface="+mn-ea"/>
                          <a:cs typeface="+mn-cs"/>
                          <a:sym typeface="Arial"/>
                        </a:rPr>
                        <a:t>, </a:t>
                      </a:r>
                      <a:r>
                        <a:rPr lang="en-US" sz="1800" b="0" i="0" u="none" strike="noStrike" cap="none" baseline="0" dirty="0" err="1" smtClean="0">
                          <a:solidFill>
                            <a:schemeClr val="tx1"/>
                          </a:solidFill>
                          <a:latin typeface="+mn-lt"/>
                          <a:ea typeface="+mn-ea"/>
                          <a:cs typeface="+mn-cs"/>
                          <a:sym typeface="Arial"/>
                        </a:rPr>
                        <a:t>len</a:t>
                      </a:r>
                      <a:r>
                        <a:rPr lang="en-US" sz="1800" b="0" i="0" u="none" strike="noStrike" cap="none" baseline="0" dirty="0" smtClean="0">
                          <a:solidFill>
                            <a:schemeClr val="tx1"/>
                          </a:solidFill>
                          <a:latin typeface="+mn-lt"/>
                          <a:ea typeface="+mn-ea"/>
                          <a:cs typeface="+mn-cs"/>
                          <a:sym typeface="Arial"/>
                        </a:rPr>
                        <a:t>, </a:t>
                      </a:r>
                      <a:r>
                        <a:rPr lang="en-US" sz="1800" b="0" i="0" u="none" strike="noStrike" cap="none" baseline="0" dirty="0" err="1" smtClean="0">
                          <a:solidFill>
                            <a:schemeClr val="tx1"/>
                          </a:solidFill>
                          <a:latin typeface="+mn-lt"/>
                          <a:ea typeface="+mn-ea"/>
                          <a:cs typeface="+mn-cs"/>
                          <a:sym typeface="Arial"/>
                        </a:rPr>
                        <a:t>prot</a:t>
                      </a:r>
                      <a:r>
                        <a:rPr lang="en-US" sz="1800" b="0" i="0" u="none" strike="noStrike" cap="none" baseline="0" dirty="0" smtClean="0">
                          <a:solidFill>
                            <a:schemeClr val="tx1"/>
                          </a:solidFill>
                          <a:latin typeface="+mn-lt"/>
                          <a:ea typeface="+mn-ea"/>
                          <a:cs typeface="+mn-cs"/>
                          <a:sym typeface="Arial"/>
                        </a:rPr>
                        <a:t>, flags, </a:t>
                      </a:r>
                      <a:r>
                        <a:rPr lang="en-US" sz="1800" b="0" i="0" u="none" strike="noStrike" cap="none" baseline="0" dirty="0" err="1" smtClean="0">
                          <a:solidFill>
                            <a:schemeClr val="tx1"/>
                          </a:solidFill>
                          <a:latin typeface="+mn-lt"/>
                          <a:ea typeface="+mn-ea"/>
                          <a:cs typeface="+mn-cs"/>
                          <a:sym typeface="Arial"/>
                        </a:rPr>
                        <a:t>fd</a:t>
                      </a:r>
                      <a:r>
                        <a:rPr lang="en-US" sz="1800" b="0" i="0" u="none" strike="noStrike" cap="none" baseline="0" dirty="0" smtClean="0">
                          <a:solidFill>
                            <a:schemeClr val="tx1"/>
                          </a:solidFill>
                          <a:latin typeface="+mn-lt"/>
                          <a:ea typeface="+mn-ea"/>
                          <a:cs typeface="+mn-cs"/>
                          <a:sym typeface="Arial"/>
                        </a:rPr>
                        <a:t>, offset)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Map a file in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4532808"/>
                  </a:ext>
                </a:extLst>
              </a:tr>
              <a:tr h="370840">
                <a:tc>
                  <a:txBody>
                    <a:bodyPr/>
                    <a:lstStyle/>
                    <a:p>
                      <a:r>
                        <a:rPr lang="en-US" sz="1800" b="0" i="0" u="none" strike="noStrike" cap="none" baseline="0" dirty="0" smtClean="0">
                          <a:solidFill>
                            <a:schemeClr val="tx1"/>
                          </a:solidFill>
                          <a:latin typeface="+mn-lt"/>
                          <a:ea typeface="+mn-ea"/>
                          <a:cs typeface="+mn-cs"/>
                          <a:sym typeface="Arial"/>
                        </a:rPr>
                        <a:t>s = </a:t>
                      </a:r>
                      <a:r>
                        <a:rPr lang="en-US" sz="1800" b="0" i="0" u="none" strike="noStrike" cap="none" baseline="0" dirty="0" err="1" smtClean="0">
                          <a:solidFill>
                            <a:schemeClr val="tx1"/>
                          </a:solidFill>
                          <a:latin typeface="+mn-lt"/>
                          <a:ea typeface="+mn-ea"/>
                          <a:cs typeface="+mn-cs"/>
                          <a:sym typeface="Arial"/>
                        </a:rPr>
                        <a:t>unmap</a:t>
                      </a:r>
                      <a:r>
                        <a:rPr lang="en-US" sz="1800" b="0" i="0" u="none" strike="noStrike" cap="none" baseline="0" dirty="0" smtClean="0">
                          <a:solidFill>
                            <a:schemeClr val="tx1"/>
                          </a:solidFill>
                          <a:latin typeface="+mn-lt"/>
                          <a:ea typeface="+mn-ea"/>
                          <a:cs typeface="+mn-cs"/>
                          <a:sym typeface="Arial"/>
                        </a:rPr>
                        <a:t>(</a:t>
                      </a:r>
                      <a:r>
                        <a:rPr lang="en-US" sz="1800" b="0" i="0" u="none" strike="noStrike" cap="none" baseline="0" dirty="0" err="1" smtClean="0">
                          <a:solidFill>
                            <a:schemeClr val="tx1"/>
                          </a:solidFill>
                          <a:latin typeface="+mn-lt"/>
                          <a:ea typeface="+mn-ea"/>
                          <a:cs typeface="+mn-cs"/>
                          <a:sym typeface="Arial"/>
                        </a:rPr>
                        <a:t>addr,len</a:t>
                      </a:r>
                      <a:r>
                        <a:rPr lang="en-US" sz="1800" b="0" i="0" u="none" strike="noStrike" cap="none" baseline="0" dirty="0" smtClean="0">
                          <a:solidFill>
                            <a:schemeClr val="tx1"/>
                          </a:solidFill>
                          <a:latin typeface="+mn-lt"/>
                          <a:ea typeface="+mn-ea"/>
                          <a:cs typeface="+mn-cs"/>
                          <a:sym typeface="Arial"/>
                        </a:rPr>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Unmap</a:t>
                      </a:r>
                      <a:r>
                        <a:rPr lang="en-US" sz="1800" b="0" i="0" u="none" strike="noStrike" cap="none" baseline="0" dirty="0" smtClean="0">
                          <a:solidFill>
                            <a:schemeClr val="tx1"/>
                          </a:solidFill>
                          <a:latin typeface="+mn-lt"/>
                          <a:ea typeface="+mn-ea"/>
                          <a:cs typeface="+mn-cs"/>
                          <a:sym typeface="Arial"/>
                        </a:rPr>
                        <a:t> a file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5297567"/>
                  </a:ext>
                </a:extLst>
              </a:tr>
            </a:tbl>
          </a:graphicData>
        </a:graphic>
      </p:graphicFrame>
    </p:spTree>
    <p:extLst>
      <p:ext uri="{BB962C8B-B14F-4D97-AF65-F5344CB8AC3E}">
        <p14:creationId xmlns:p14="http://schemas.microsoft.com/office/powerpoint/2010/main" val="779356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Physical Memory Management </a:t>
            </a:r>
            <a:r>
              <a:rPr lang="en-US" altLang="en-US" sz="2000" b="0" dirty="0" smtClean="0"/>
              <a:t>(1 </a:t>
            </a:r>
            <a:r>
              <a:rPr lang="en-US" altLang="en-US" sz="2000" b="0" dirty="0"/>
              <a:t>of 3)</a:t>
            </a:r>
            <a:endParaRPr lang="en-US" sz="2000" b="0" dirty="0"/>
          </a:p>
        </p:txBody>
      </p:sp>
      <p:sp>
        <p:nvSpPr>
          <p:cNvPr id="6" name="Text Placeholder 5"/>
          <p:cNvSpPr>
            <a:spLocks noGrp="1"/>
          </p:cNvSpPr>
          <p:nvPr>
            <p:ph type="body" idx="1"/>
          </p:nvPr>
        </p:nvSpPr>
        <p:spPr/>
        <p:txBody>
          <a:bodyPr/>
          <a:lstStyle/>
          <a:p>
            <a:pPr marL="0" indent="0">
              <a:buFont typeface="Arial" charset="0"/>
              <a:buNone/>
              <a:defRPr/>
            </a:pPr>
            <a:r>
              <a:rPr lang="en-US" dirty="0"/>
              <a:t>Linux Memory Zones:</a:t>
            </a:r>
          </a:p>
          <a:p>
            <a:pPr marL="916686" lvl="1" indent="-429768">
              <a:buFont typeface="+mj-lt"/>
              <a:buAutoNum type="arabicPeriod"/>
              <a:defRPr/>
            </a:pPr>
            <a:r>
              <a:rPr lang="it-IT" dirty="0" smtClean="0"/>
              <a:t>ZONE_D</a:t>
            </a:r>
            <a:r>
              <a:rPr lang="it-IT" sz="100" dirty="0" smtClean="0"/>
              <a:t> </a:t>
            </a:r>
            <a:r>
              <a:rPr lang="it-IT" dirty="0" smtClean="0"/>
              <a:t>M</a:t>
            </a:r>
            <a:r>
              <a:rPr lang="it-IT" sz="100" dirty="0" smtClean="0"/>
              <a:t> </a:t>
            </a:r>
            <a:r>
              <a:rPr lang="it-IT" dirty="0" smtClean="0"/>
              <a:t>A </a:t>
            </a:r>
            <a:r>
              <a:rPr lang="it-IT" dirty="0"/>
              <a:t>and </a:t>
            </a:r>
            <a:r>
              <a:rPr lang="it-IT" dirty="0" smtClean="0"/>
              <a:t>ZONE_D</a:t>
            </a:r>
            <a:r>
              <a:rPr lang="it-IT" sz="100" dirty="0" smtClean="0"/>
              <a:t> </a:t>
            </a:r>
            <a:r>
              <a:rPr lang="it-IT" dirty="0" smtClean="0"/>
              <a:t>M</a:t>
            </a:r>
            <a:r>
              <a:rPr lang="it-IT" sz="100" dirty="0" smtClean="0"/>
              <a:t> </a:t>
            </a:r>
            <a:r>
              <a:rPr lang="it-IT" dirty="0" smtClean="0"/>
              <a:t>A32</a:t>
            </a:r>
            <a:endParaRPr lang="it-IT" dirty="0"/>
          </a:p>
          <a:p>
            <a:pPr marL="916686" lvl="1" indent="-429768">
              <a:buFont typeface="+mj-lt"/>
              <a:buAutoNum type="arabicPeriod"/>
              <a:defRPr/>
            </a:pPr>
            <a:r>
              <a:rPr lang="en-US" dirty="0"/>
              <a:t>ZONE_NORMAL</a:t>
            </a:r>
          </a:p>
          <a:p>
            <a:pPr marL="916686" lvl="1" indent="-429768">
              <a:buFont typeface="+mj-lt"/>
              <a:buAutoNum type="arabicPeriod"/>
              <a:defRPr/>
            </a:pPr>
            <a:r>
              <a:rPr lang="en-US" dirty="0" smtClean="0"/>
              <a:t>ZONE_HIGHMEM</a:t>
            </a:r>
            <a:endParaRPr lang="en-US" dirty="0"/>
          </a:p>
        </p:txBody>
      </p:sp>
    </p:spTree>
    <p:extLst>
      <p:ext uri="{BB962C8B-B14F-4D97-AF65-F5344CB8AC3E}">
        <p14:creationId xmlns:p14="http://schemas.microsoft.com/office/powerpoint/2010/main" val="16333614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Physical Memory Management </a:t>
            </a:r>
            <a:r>
              <a:rPr lang="en-US" altLang="en-US" sz="2000" b="0" dirty="0" smtClean="0"/>
              <a:t>(2 </a:t>
            </a:r>
            <a:r>
              <a:rPr lang="en-US" altLang="en-US" sz="2000" b="0" dirty="0"/>
              <a:t>of 3)</a:t>
            </a:r>
            <a:endParaRPr lang="en-US" sz="500" b="0" dirty="0"/>
          </a:p>
        </p:txBody>
      </p:sp>
      <p:pic>
        <p:nvPicPr>
          <p:cNvPr id="7" name="Picture 2" descr="The operating system has an array of page descriptors. Each frame of the array system refers to m e m underscore map. The page descriptor for page 150 contains a pointer, mapping equals address underscore space, to its native address space. Pages 200, 150, 80 and 70 are linked together. The physical memory is divided into four zones, as follows. 200 hyphen 1 free page, 150 hyphen mapped, 80 hyphen free page, and 70 hyphen free page. The zone descriptor refers to three zones, ZONE underscore HIGH M E M, ZONE underscore NORMAL and ZONE underscore D M A. The node descriptor has a computer code. The code has 3 lines. The lines read as follows: Line 1. node underscore zones left bracket 3 right bracket. Line 2. node underscore m e m underscore map. Line 3. Unspecified. Line 5. node underscore i d. An arrow from the node descriptor points at ZONE underscore D M A of the zone descriptor. Another arrow from the node descriptor points at the bottom most element of the page descriptor stack. An arrow points at page 70 of the page descriptor ZONE underscore normal of the zone descriptor. Zone underscore normal receives the following input. Computer code. The code has 12 lines. The lines read as follows. Line 1. free underscore pages. Line 2. pages underscore low. Line 3. pages underscore high. Line 4. Unspecified. Line 5. free underscore area left bracket 0 right bracket. Line 6. free underscore area left bracket 1 right bracket. Line 7. Unspecified. Line 8. free underscore area left bracket 10 right bracket. Line 9. Unspecified. Line 10. active underscore list. Line 11. inactive underscore list. Line 12. n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091" y="1500302"/>
            <a:ext cx="4601818" cy="3679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10-15. Linux main memory representation.</a:t>
            </a:r>
          </a:p>
        </p:txBody>
      </p:sp>
    </p:spTree>
    <p:extLst>
      <p:ext uri="{BB962C8B-B14F-4D97-AF65-F5344CB8AC3E}">
        <p14:creationId xmlns:p14="http://schemas.microsoft.com/office/powerpoint/2010/main" val="990822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Physical Memory Management </a:t>
            </a:r>
            <a:r>
              <a:rPr lang="en-US" altLang="en-US" sz="2000" b="0" dirty="0"/>
              <a:t>(3 of 3)</a:t>
            </a:r>
            <a:endParaRPr lang="en-US" sz="500" b="0" dirty="0"/>
          </a:p>
        </p:txBody>
      </p:sp>
      <p:pic>
        <p:nvPicPr>
          <p:cNvPr id="5" name="Picture 2" descr="A physical memory management unit. The unit contains page global directory, page upper directory, page middle directory and the page table. The virtual address contains the Global directory, Upper directory, Middle directory, Page, and Offset. The Global directory, Upper directory, Middle directory, Page and the Offset point at the data parts of the page global directory, page upper directory, page middle directory, the page table, and the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394" y="1369932"/>
            <a:ext cx="7073212" cy="3940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10-16. Linux uses four-level page tables.</a:t>
            </a:r>
          </a:p>
        </p:txBody>
      </p:sp>
    </p:spTree>
    <p:extLst>
      <p:ext uri="{BB962C8B-B14F-4D97-AF65-F5344CB8AC3E}">
        <p14:creationId xmlns:p14="http://schemas.microsoft.com/office/powerpoint/2010/main" val="3302557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Memory Allocation Mechanisms</a:t>
            </a:r>
            <a:endParaRPr lang="en-US" sz="500" b="0" dirty="0"/>
          </a:p>
        </p:txBody>
      </p:sp>
      <p:pic>
        <p:nvPicPr>
          <p:cNvPr id="5" name="Picture 2" descr="Nine memory allocation mechanisms, as follows. A, 64. B, 32 and 32. C, 32, 16, and 16. D, 32, 16, 8, and 8. E, 32, 16, 8, and 8. F, 32, 8, 8, 8, 8. G, 32, 8, 4, 4, 8, 8. H, 32, 8, 4, 4, 8, 8. I, 32, 8, 4, 4,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393" y="1762836"/>
            <a:ext cx="7415213" cy="3154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10-17. Operation of the buddy algorithm</a:t>
            </a:r>
          </a:p>
        </p:txBody>
      </p:sp>
    </p:spTree>
    <p:extLst>
      <p:ext uri="{BB962C8B-B14F-4D97-AF65-F5344CB8AC3E}">
        <p14:creationId xmlns:p14="http://schemas.microsoft.com/office/powerpoint/2010/main" val="10316424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Page Replacement Algorithm</a:t>
            </a:r>
            <a:endParaRPr lang="en-US" sz="500" b="0" dirty="0"/>
          </a:p>
        </p:txBody>
      </p:sp>
      <p:pic>
        <p:nvPicPr>
          <p:cNvPr id="7" name="Picture 2" descr="The movement of pages between the active and inactive lists during the page frame replacement algorithm. Inactive list P G underscore active equals 0, P underscore referenced equals 0, when used moves to the inactive list P G underscore active equals 0, P G underscore referenced equals 1. Inactive list P G underscore active equals 0, P G underscore referenced equals 1 returns to the previous inactive list due to time out. The inactive list, P G underscore active equals 0, P G underscore referenced equals 1 moves to the active list P G underscore active equals 1, P G underscore referenced equals 0 when used. The active list, P G underscore active equals 1, P G underscore referenced equals 0 moves to inactive list P G underscore active equals 0, P underscore referenced equals 0 when refilled. Active list, P G underscore active equals, P G referenced equals 0, moves to active list P G underscore active equals 1, P G underscore referenced equals 1 when used. P G underscore active equals 1, P G underscore referenced equals moves to inactive list P G underscore active equals 0, P underscore referenced equals 0 and another inactive list P G underscore active equals 0, P G underscore referenced equals 1 when refil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278" y="1522774"/>
            <a:ext cx="4715444" cy="3634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10-18. Page states considered in the </a:t>
            </a:r>
            <a:r>
              <a:rPr lang="en-US" altLang="en-US" dirty="0" smtClean="0"/>
              <a:t>page </a:t>
            </a:r>
            <a:r>
              <a:rPr lang="en-US" altLang="en-US" dirty="0"/>
              <a:t>frame replacement algorithm.</a:t>
            </a:r>
          </a:p>
        </p:txBody>
      </p:sp>
    </p:spTree>
    <p:extLst>
      <p:ext uri="{BB962C8B-B14F-4D97-AF65-F5344CB8AC3E}">
        <p14:creationId xmlns:p14="http://schemas.microsoft.com/office/powerpoint/2010/main" val="1473756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I/O in Linux – Networking </a:t>
            </a:r>
            <a:r>
              <a:rPr lang="en-US" altLang="en-US" sz="2000" b="0" dirty="0"/>
              <a:t>(</a:t>
            </a:r>
            <a:r>
              <a:rPr lang="en-US" altLang="en-US" sz="2000" b="0" dirty="0" smtClean="0"/>
              <a:t>1 of 2)</a:t>
            </a:r>
            <a:endParaRPr lang="en-US" sz="100" b="0" dirty="0"/>
          </a:p>
        </p:txBody>
      </p:sp>
      <p:pic>
        <p:nvPicPr>
          <p:cNvPr id="5" name="Picture 2" descr="The the uses of sockets for networking. The interface of the sender and the receiver contains the user space and the Kernel space. The user space of both the sender and the receiver contains processes, and there are sockets between the user space and the kernel space. A sending process connects with a socket, which then connects with the socket for the receiving process. The receiving process socket connects with the receiving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175" y="1688224"/>
            <a:ext cx="6597650" cy="33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10-19. The uses of sockets for networking</a:t>
            </a:r>
          </a:p>
        </p:txBody>
      </p:sp>
    </p:spTree>
    <p:extLst>
      <p:ext uri="{BB962C8B-B14F-4D97-AF65-F5344CB8AC3E}">
        <p14:creationId xmlns:p14="http://schemas.microsoft.com/office/powerpoint/2010/main" val="2096736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Linux Goals</a:t>
            </a:r>
            <a:endParaRPr lang="en-US" b="0" dirty="0"/>
          </a:p>
        </p:txBody>
      </p:sp>
      <p:sp>
        <p:nvSpPr>
          <p:cNvPr id="6" name="Text Placeholder 5"/>
          <p:cNvSpPr>
            <a:spLocks noGrp="1"/>
          </p:cNvSpPr>
          <p:nvPr>
            <p:ph type="body" idx="1"/>
          </p:nvPr>
        </p:nvSpPr>
        <p:spPr/>
        <p:txBody>
          <a:bodyPr/>
          <a:lstStyle/>
          <a:p>
            <a:r>
              <a:rPr lang="en-US" altLang="en-US" dirty="0"/>
              <a:t>Simplicity, elegance, consistency</a:t>
            </a:r>
          </a:p>
          <a:p>
            <a:r>
              <a:rPr lang="en-US" altLang="en-US" dirty="0"/>
              <a:t>Power and flexibility</a:t>
            </a:r>
          </a:p>
          <a:p>
            <a:r>
              <a:rPr lang="en-US" altLang="en-US" dirty="0"/>
              <a:t>Lack of useless redundancy</a:t>
            </a:r>
          </a:p>
        </p:txBody>
      </p:sp>
    </p:spTree>
    <p:extLst>
      <p:ext uri="{BB962C8B-B14F-4D97-AF65-F5344CB8AC3E}">
        <p14:creationId xmlns:p14="http://schemas.microsoft.com/office/powerpoint/2010/main" val="239601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I/O in Linux – Networking </a:t>
            </a:r>
            <a:r>
              <a:rPr lang="en-US" altLang="en-US" sz="2000" b="0" dirty="0" smtClean="0"/>
              <a:t>(2 </a:t>
            </a:r>
            <a:r>
              <a:rPr lang="en-US" altLang="en-US" sz="2000" b="0" dirty="0"/>
              <a:t>of 2)</a:t>
            </a:r>
            <a:endParaRPr lang="en-US" sz="2000" b="0" dirty="0"/>
          </a:p>
        </p:txBody>
      </p:sp>
      <p:sp>
        <p:nvSpPr>
          <p:cNvPr id="6" name="Text Placeholder 5"/>
          <p:cNvSpPr>
            <a:spLocks noGrp="1"/>
          </p:cNvSpPr>
          <p:nvPr>
            <p:ph type="body" idx="1"/>
          </p:nvPr>
        </p:nvSpPr>
        <p:spPr/>
        <p:txBody>
          <a:bodyPr/>
          <a:lstStyle/>
          <a:p>
            <a:pPr marL="0" indent="0">
              <a:buFont typeface="Arial" charset="0"/>
              <a:buNone/>
              <a:defRPr/>
            </a:pPr>
            <a:r>
              <a:rPr lang="en-US" dirty="0"/>
              <a:t>Common socket types:</a:t>
            </a:r>
          </a:p>
          <a:p>
            <a:pPr marL="916686" lvl="1" indent="-429768">
              <a:buFont typeface="+mj-lt"/>
              <a:buAutoNum type="arabicPeriod"/>
              <a:defRPr/>
            </a:pPr>
            <a:r>
              <a:rPr lang="en-US" dirty="0"/>
              <a:t>Reliable connection-oriented byte stream.</a:t>
            </a:r>
          </a:p>
          <a:p>
            <a:pPr marL="916686" lvl="1" indent="-429768">
              <a:buFont typeface="+mj-lt"/>
              <a:buAutoNum type="arabicPeriod"/>
              <a:defRPr/>
            </a:pPr>
            <a:r>
              <a:rPr lang="en-US" dirty="0"/>
              <a:t>Reliable connection-oriented packet stream.</a:t>
            </a:r>
          </a:p>
          <a:p>
            <a:pPr marL="916686" lvl="1" indent="-429768">
              <a:buFont typeface="+mj-lt"/>
              <a:buAutoNum type="arabicPeriod"/>
              <a:defRPr/>
            </a:pPr>
            <a:r>
              <a:rPr lang="en-US" dirty="0"/>
              <a:t>Unreliable packet transmission.</a:t>
            </a:r>
          </a:p>
        </p:txBody>
      </p:sp>
    </p:spTree>
    <p:extLst>
      <p:ext uri="{BB962C8B-B14F-4D97-AF65-F5344CB8AC3E}">
        <p14:creationId xmlns:p14="http://schemas.microsoft.com/office/powerpoint/2010/main" val="21928407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Input/Output</a:t>
            </a:r>
            <a:r>
              <a:rPr lang="en-US" altLang="en-US" dirty="0"/>
              <a:t> System Calls in Linux</a:t>
            </a:r>
            <a:endParaRPr lang="en-US" sz="2000" b="0" dirty="0"/>
          </a:p>
        </p:txBody>
      </p:sp>
      <p:sp>
        <p:nvSpPr>
          <p:cNvPr id="6" name="Text Placeholder 5"/>
          <p:cNvSpPr>
            <a:spLocks noGrp="1"/>
          </p:cNvSpPr>
          <p:nvPr>
            <p:ph type="body" idx="1"/>
          </p:nvPr>
        </p:nvSpPr>
        <p:spPr>
          <a:xfrm>
            <a:off x="457200" y="1495426"/>
            <a:ext cx="8229600" cy="480024"/>
          </a:xfrm>
        </p:spPr>
        <p:txBody>
          <a:bodyPr/>
          <a:lstStyle/>
          <a:p>
            <a:pPr marL="0" indent="0">
              <a:buNone/>
            </a:pPr>
            <a:r>
              <a:rPr lang="en-US" altLang="en-US" dirty="0"/>
              <a:t>The main </a:t>
            </a:r>
            <a:r>
              <a:rPr lang="en-US" altLang="en-US" dirty="0" smtClean="0"/>
              <a:t>P</a:t>
            </a:r>
            <a:r>
              <a:rPr lang="en-US" altLang="en-US" sz="100" dirty="0" smtClean="0"/>
              <a:t> </a:t>
            </a:r>
            <a:r>
              <a:rPr lang="en-US" altLang="en-US" dirty="0" smtClean="0"/>
              <a:t>O</a:t>
            </a:r>
            <a:r>
              <a:rPr lang="en-US" altLang="en-US" sz="100" dirty="0" smtClean="0"/>
              <a:t> </a:t>
            </a:r>
            <a:r>
              <a:rPr lang="en-US" altLang="en-US" dirty="0" smtClean="0"/>
              <a:t>S</a:t>
            </a:r>
            <a:r>
              <a:rPr lang="en-US" altLang="en-US" sz="100" dirty="0" smtClean="0"/>
              <a:t> </a:t>
            </a:r>
            <a:r>
              <a:rPr lang="en-US" altLang="en-US" dirty="0" smtClean="0"/>
              <a:t>I</a:t>
            </a:r>
            <a:r>
              <a:rPr lang="en-US" altLang="en-US" sz="100" dirty="0" smtClean="0"/>
              <a:t> </a:t>
            </a:r>
            <a:r>
              <a:rPr lang="en-US" altLang="en-US" dirty="0" smtClean="0"/>
              <a:t>X </a:t>
            </a:r>
            <a:r>
              <a:rPr lang="en-US" altLang="en-US" dirty="0"/>
              <a:t>calls </a:t>
            </a:r>
            <a:r>
              <a:rPr lang="en-US" altLang="en-US" dirty="0" smtClean="0"/>
              <a:t>for </a:t>
            </a:r>
            <a:r>
              <a:rPr lang="en-US" altLang="en-US" dirty="0"/>
              <a:t>managing the terminal.</a:t>
            </a:r>
          </a:p>
        </p:txBody>
      </p:sp>
      <p:graphicFrame>
        <p:nvGraphicFramePr>
          <p:cNvPr id="3" name="Table 2"/>
          <p:cNvGraphicFramePr>
            <a:graphicFrameLocks noGrp="1"/>
          </p:cNvGraphicFramePr>
          <p:nvPr>
            <p:extLst>
              <p:ext uri="{D42A27DB-BD31-4B8C-83A1-F6EECF244321}">
                <p14:modId xmlns:p14="http://schemas.microsoft.com/office/powerpoint/2010/main" val="979752571"/>
              </p:ext>
            </p:extLst>
          </p:nvPr>
        </p:nvGraphicFramePr>
        <p:xfrm>
          <a:off x="746185" y="2690963"/>
          <a:ext cx="7651630" cy="2773680"/>
        </p:xfrm>
        <a:graphic>
          <a:graphicData uri="http://schemas.openxmlformats.org/drawingml/2006/table">
            <a:tbl>
              <a:tblPr firstRow="1" bandRow="1">
                <a:tableStyleId>{2D5ABB26-0587-4C30-8999-92F81FD0307C}</a:tableStyleId>
              </a:tblPr>
              <a:tblGrid>
                <a:gridCol w="4528868">
                  <a:extLst>
                    <a:ext uri="{9D8B030D-6E8A-4147-A177-3AD203B41FA5}">
                      <a16:colId xmlns:a16="http://schemas.microsoft.com/office/drawing/2014/main" val="1835971240"/>
                    </a:ext>
                  </a:extLst>
                </a:gridCol>
                <a:gridCol w="3122762">
                  <a:extLst>
                    <a:ext uri="{9D8B030D-6E8A-4147-A177-3AD203B41FA5}">
                      <a16:colId xmlns:a16="http://schemas.microsoft.com/office/drawing/2014/main" val="4160063271"/>
                    </a:ext>
                  </a:extLst>
                </a:gridCol>
              </a:tblGrid>
              <a:tr h="370840">
                <a:tc>
                  <a:txBody>
                    <a:bodyPr/>
                    <a:lstStyle/>
                    <a:p>
                      <a:r>
                        <a:rPr lang="en-US" sz="2000" b="1" i="0" u="none" strike="noStrike" cap="none" baseline="0" dirty="0" smtClean="0">
                          <a:solidFill>
                            <a:schemeClr val="tx1"/>
                          </a:solidFill>
                          <a:latin typeface="+mn-lt"/>
                          <a:ea typeface="+mn-ea"/>
                          <a:cs typeface="+mn-cs"/>
                          <a:sym typeface="Arial"/>
                        </a:rPr>
                        <a:t>Function call</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i="0" u="none" strike="noStrike" cap="none" baseline="0" dirty="0" smtClean="0">
                          <a:solidFill>
                            <a:schemeClr val="tx1"/>
                          </a:solidFill>
                          <a:latin typeface="+mn-lt"/>
                          <a:ea typeface="+mn-ea"/>
                          <a:cs typeface="+mn-cs"/>
                          <a:sym typeface="Arial"/>
                        </a:rPr>
                        <a:t>Description</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8101445"/>
                  </a:ext>
                </a:extLst>
              </a:tr>
              <a:tr h="370840">
                <a:tc>
                  <a:txBody>
                    <a:bodyPr/>
                    <a:lstStyle/>
                    <a:p>
                      <a:r>
                        <a:rPr lang="nl-NL" sz="2000" b="0" i="0" u="none" strike="noStrike" cap="none" baseline="0" dirty="0" smtClean="0">
                          <a:solidFill>
                            <a:schemeClr val="tx1"/>
                          </a:solidFill>
                          <a:latin typeface="+mn-lt"/>
                          <a:ea typeface="+mn-ea"/>
                          <a:cs typeface="+mn-cs"/>
                          <a:sym typeface="Arial"/>
                        </a:rPr>
                        <a:t>s = cfsetospeed(&amp;ter mios,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Set the output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4811386"/>
                  </a:ext>
                </a:extLst>
              </a:tr>
              <a:tr h="370840">
                <a:tc>
                  <a:txBody>
                    <a:bodyPr/>
                    <a:lstStyle/>
                    <a:p>
                      <a:r>
                        <a:rPr lang="nl-NL" sz="2000" b="0" i="0" u="none" strike="noStrike" cap="none" baseline="0" dirty="0" smtClean="0">
                          <a:solidFill>
                            <a:schemeClr val="tx1"/>
                          </a:solidFill>
                          <a:latin typeface="+mn-lt"/>
                          <a:ea typeface="+mn-ea"/>
                          <a:cs typeface="+mn-cs"/>
                          <a:sym typeface="Arial"/>
                        </a:rPr>
                        <a:t>s = cfsetispeed(&amp;ter mios,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Set the input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594788"/>
                  </a:ext>
                </a:extLst>
              </a:tr>
              <a:tr h="370840">
                <a:tc>
                  <a:txBody>
                    <a:bodyPr/>
                    <a:lstStyle/>
                    <a:p>
                      <a:r>
                        <a:rPr lang="nl-NL" sz="2000" b="0" i="0" u="none" strike="noStrike" cap="none" baseline="0" dirty="0" smtClean="0">
                          <a:solidFill>
                            <a:schemeClr val="tx1"/>
                          </a:solidFill>
                          <a:latin typeface="+mn-lt"/>
                          <a:ea typeface="+mn-ea"/>
                          <a:cs typeface="+mn-cs"/>
                          <a:sym typeface="Arial"/>
                        </a:rPr>
                        <a:t>s = cfgetospeed(&amp;ter mios,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Get the output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172098"/>
                  </a:ext>
                </a:extLst>
              </a:tr>
              <a:tr h="370840">
                <a:tc>
                  <a:txBody>
                    <a:bodyPr/>
                    <a:lstStyle/>
                    <a:p>
                      <a:r>
                        <a:rPr lang="en-US" sz="2000" b="0" i="0" u="none" strike="noStrike" cap="none" baseline="0" dirty="0" smtClean="0">
                          <a:solidFill>
                            <a:schemeClr val="tx1"/>
                          </a:solidFill>
                          <a:latin typeface="+mn-lt"/>
                          <a:ea typeface="+mn-ea"/>
                          <a:cs typeface="+mn-cs"/>
                          <a:sym typeface="Arial"/>
                        </a:rPr>
                        <a:t>s = </a:t>
                      </a:r>
                      <a:r>
                        <a:rPr lang="en-US" sz="2000" b="0" i="0" u="none" strike="noStrike" cap="none" baseline="0" dirty="0" err="1" smtClean="0">
                          <a:solidFill>
                            <a:schemeClr val="tx1"/>
                          </a:solidFill>
                          <a:latin typeface="+mn-lt"/>
                          <a:ea typeface="+mn-ea"/>
                          <a:cs typeface="+mn-cs"/>
                          <a:sym typeface="Arial"/>
                        </a:rPr>
                        <a:t>cfgtetispeed</a:t>
                      </a:r>
                      <a:r>
                        <a:rPr lang="en-US" sz="2000" b="0" i="0" u="none" strike="noStrike" cap="none" baseline="0" dirty="0" smtClean="0">
                          <a:solidFill>
                            <a:schemeClr val="tx1"/>
                          </a:solidFill>
                          <a:latin typeface="+mn-lt"/>
                          <a:ea typeface="+mn-ea"/>
                          <a:cs typeface="+mn-cs"/>
                          <a:sym typeface="Arial"/>
                        </a:rPr>
                        <a:t>(&amp;</a:t>
                      </a:r>
                      <a:r>
                        <a:rPr lang="en-US" sz="2000" b="0" i="0" u="none" strike="noStrike" cap="none" baseline="0" dirty="0" err="1" smtClean="0">
                          <a:solidFill>
                            <a:schemeClr val="tx1"/>
                          </a:solidFill>
                          <a:latin typeface="+mn-lt"/>
                          <a:ea typeface="+mn-ea"/>
                          <a:cs typeface="+mn-cs"/>
                          <a:sym typeface="Arial"/>
                        </a:rPr>
                        <a:t>ter</a:t>
                      </a:r>
                      <a:r>
                        <a:rPr lang="en-US" sz="2000" b="0" i="0" u="none" strike="noStrike" cap="none" baseline="0" dirty="0" smtClean="0">
                          <a:solidFill>
                            <a:schemeClr val="tx1"/>
                          </a:solidFill>
                          <a:latin typeface="+mn-lt"/>
                          <a:ea typeface="+mn-ea"/>
                          <a:cs typeface="+mn-cs"/>
                          <a:sym typeface="Arial"/>
                        </a:rPr>
                        <a:t> </a:t>
                      </a:r>
                      <a:r>
                        <a:rPr lang="en-US" sz="2000" b="0" i="0" u="none" strike="noStrike" cap="none" baseline="0" dirty="0" err="1" smtClean="0">
                          <a:solidFill>
                            <a:schemeClr val="tx1"/>
                          </a:solidFill>
                          <a:latin typeface="+mn-lt"/>
                          <a:ea typeface="+mn-ea"/>
                          <a:cs typeface="+mn-cs"/>
                          <a:sym typeface="Arial"/>
                        </a:rPr>
                        <a:t>mios</a:t>
                      </a:r>
                      <a:r>
                        <a:rPr lang="en-US" sz="2000" b="0" i="0" u="none" strike="noStrike" cap="none" baseline="0" dirty="0" smtClean="0">
                          <a:solidFill>
                            <a:schemeClr val="tx1"/>
                          </a:solidFill>
                          <a:latin typeface="+mn-lt"/>
                          <a:ea typeface="+mn-ea"/>
                          <a:cs typeface="+mn-cs"/>
                          <a:sym typeface="Arial"/>
                        </a:rPr>
                        <a:t>,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Get the input speed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9785228"/>
                  </a:ext>
                </a:extLst>
              </a:tr>
              <a:tr h="370840">
                <a:tc>
                  <a:txBody>
                    <a:bodyPr/>
                    <a:lstStyle/>
                    <a:p>
                      <a:r>
                        <a:rPr lang="en-US" sz="2000" b="0" i="0" u="none" strike="noStrike" cap="none" baseline="0" dirty="0" smtClean="0">
                          <a:solidFill>
                            <a:schemeClr val="tx1"/>
                          </a:solidFill>
                          <a:latin typeface="+mn-lt"/>
                          <a:ea typeface="+mn-ea"/>
                          <a:cs typeface="+mn-cs"/>
                          <a:sym typeface="Arial"/>
                        </a:rPr>
                        <a:t>s = </a:t>
                      </a:r>
                      <a:r>
                        <a:rPr lang="en-US" sz="2000" b="0" i="0" u="none" strike="noStrike" cap="none" baseline="0" dirty="0" err="1" smtClean="0">
                          <a:solidFill>
                            <a:schemeClr val="tx1"/>
                          </a:solidFill>
                          <a:latin typeface="+mn-lt"/>
                          <a:ea typeface="+mn-ea"/>
                          <a:cs typeface="+mn-cs"/>
                          <a:sym typeface="Arial"/>
                        </a:rPr>
                        <a:t>tcsetattr</a:t>
                      </a:r>
                      <a:r>
                        <a:rPr lang="en-US" sz="2000" b="0" i="0" u="none" strike="noStrike" cap="none" baseline="0" dirty="0" smtClean="0">
                          <a:solidFill>
                            <a:schemeClr val="tx1"/>
                          </a:solidFill>
                          <a:latin typeface="+mn-lt"/>
                          <a:ea typeface="+mn-ea"/>
                          <a:cs typeface="+mn-cs"/>
                          <a:sym typeface="Arial"/>
                        </a:rPr>
                        <a:t>(</a:t>
                      </a:r>
                      <a:r>
                        <a:rPr lang="en-US" sz="2000" b="0" i="0" u="none" strike="noStrike" cap="none" baseline="0" dirty="0" err="1" smtClean="0">
                          <a:solidFill>
                            <a:schemeClr val="tx1"/>
                          </a:solidFill>
                          <a:latin typeface="+mn-lt"/>
                          <a:ea typeface="+mn-ea"/>
                          <a:cs typeface="+mn-cs"/>
                          <a:sym typeface="Arial"/>
                        </a:rPr>
                        <a:t>fd</a:t>
                      </a:r>
                      <a:r>
                        <a:rPr lang="en-US" sz="2000" b="0" i="0" u="none" strike="noStrike" cap="none" baseline="0" dirty="0" smtClean="0">
                          <a:solidFill>
                            <a:schemeClr val="tx1"/>
                          </a:solidFill>
                          <a:latin typeface="+mn-lt"/>
                          <a:ea typeface="+mn-ea"/>
                          <a:cs typeface="+mn-cs"/>
                          <a:sym typeface="Arial"/>
                        </a:rPr>
                        <a:t>, opt, &amp;</a:t>
                      </a:r>
                      <a:r>
                        <a:rPr lang="en-US" sz="2000" b="0" i="0" u="none" strike="noStrike" cap="none" baseline="0" dirty="0" err="1" smtClean="0">
                          <a:solidFill>
                            <a:schemeClr val="tx1"/>
                          </a:solidFill>
                          <a:latin typeface="+mn-lt"/>
                          <a:ea typeface="+mn-ea"/>
                          <a:cs typeface="+mn-cs"/>
                          <a:sym typeface="Arial"/>
                        </a:rPr>
                        <a:t>termios</a:t>
                      </a:r>
                      <a:r>
                        <a:rPr lang="en-US" sz="2000" b="0" i="0" u="none" strike="noStrike" cap="none" baseline="0" dirty="0" smtClean="0">
                          <a:solidFill>
                            <a:schemeClr val="tx1"/>
                          </a:solidFill>
                          <a:latin typeface="+mn-lt"/>
                          <a:ea typeface="+mn-ea"/>
                          <a:cs typeface="+mn-cs"/>
                          <a:sym typeface="Arial"/>
                        </a:rPr>
                        <a: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Set the attributes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3229332"/>
                  </a:ext>
                </a:extLst>
              </a:tr>
              <a:tr h="370840">
                <a:tc>
                  <a:txBody>
                    <a:bodyPr/>
                    <a:lstStyle/>
                    <a:p>
                      <a:r>
                        <a:rPr lang="en-US" sz="2000" b="0" i="0" u="none" strike="noStrike" cap="none" baseline="0" dirty="0" smtClean="0">
                          <a:solidFill>
                            <a:schemeClr val="tx1"/>
                          </a:solidFill>
                          <a:latin typeface="+mn-lt"/>
                          <a:ea typeface="+mn-ea"/>
                          <a:cs typeface="+mn-cs"/>
                          <a:sym typeface="Arial"/>
                        </a:rPr>
                        <a:t>s = </a:t>
                      </a:r>
                      <a:r>
                        <a:rPr lang="en-US" sz="2000" b="0" i="0" u="none" strike="noStrike" cap="none" baseline="0" dirty="0" err="1" smtClean="0">
                          <a:solidFill>
                            <a:schemeClr val="tx1"/>
                          </a:solidFill>
                          <a:latin typeface="+mn-lt"/>
                          <a:ea typeface="+mn-ea"/>
                          <a:cs typeface="+mn-cs"/>
                          <a:sym typeface="Arial"/>
                        </a:rPr>
                        <a:t>tcgetattr</a:t>
                      </a:r>
                      <a:r>
                        <a:rPr lang="en-US" sz="2000" b="0" i="0" u="none" strike="noStrike" cap="none" baseline="0" dirty="0" smtClean="0">
                          <a:solidFill>
                            <a:schemeClr val="tx1"/>
                          </a:solidFill>
                          <a:latin typeface="+mn-lt"/>
                          <a:ea typeface="+mn-ea"/>
                          <a:cs typeface="+mn-cs"/>
                          <a:sym typeface="Arial"/>
                        </a:rPr>
                        <a:t>(</a:t>
                      </a:r>
                      <a:r>
                        <a:rPr lang="en-US" sz="2000" b="0" i="0" u="none" strike="noStrike" cap="none" baseline="0" dirty="0" err="1" smtClean="0">
                          <a:solidFill>
                            <a:schemeClr val="tx1"/>
                          </a:solidFill>
                          <a:latin typeface="+mn-lt"/>
                          <a:ea typeface="+mn-ea"/>
                          <a:cs typeface="+mn-cs"/>
                          <a:sym typeface="Arial"/>
                        </a:rPr>
                        <a:t>fd</a:t>
                      </a:r>
                      <a:r>
                        <a:rPr lang="en-US" sz="2000" b="0" i="0" u="none" strike="noStrike" cap="none" baseline="0" dirty="0" smtClean="0">
                          <a:solidFill>
                            <a:schemeClr val="tx1"/>
                          </a:solidFill>
                          <a:latin typeface="+mn-lt"/>
                          <a:ea typeface="+mn-ea"/>
                          <a:cs typeface="+mn-cs"/>
                          <a:sym typeface="Arial"/>
                        </a:rPr>
                        <a:t>, &amp;</a:t>
                      </a:r>
                      <a:r>
                        <a:rPr lang="en-US" sz="2000" b="0" i="0" u="none" strike="noStrike" cap="none" baseline="0" dirty="0" err="1" smtClean="0">
                          <a:solidFill>
                            <a:schemeClr val="tx1"/>
                          </a:solidFill>
                          <a:latin typeface="+mn-lt"/>
                          <a:ea typeface="+mn-ea"/>
                          <a:cs typeface="+mn-cs"/>
                          <a:sym typeface="Arial"/>
                        </a:rPr>
                        <a:t>termios</a:t>
                      </a:r>
                      <a:r>
                        <a:rPr lang="en-US" sz="2000" b="0" i="0" u="none" strike="noStrike" cap="none" baseline="0" dirty="0" smtClean="0">
                          <a:solidFill>
                            <a:schemeClr val="tx1"/>
                          </a:solidFill>
                          <a:latin typeface="+mn-lt"/>
                          <a:ea typeface="+mn-ea"/>
                          <a:cs typeface="+mn-cs"/>
                          <a:sym typeface="Arial"/>
                        </a:rPr>
                        <a: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Get the attributes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309275"/>
                  </a:ext>
                </a:extLst>
              </a:tr>
            </a:tbl>
          </a:graphicData>
        </a:graphic>
      </p:graphicFrame>
    </p:spTree>
    <p:extLst>
      <p:ext uri="{BB962C8B-B14F-4D97-AF65-F5344CB8AC3E}">
        <p14:creationId xmlns:p14="http://schemas.microsoft.com/office/powerpoint/2010/main" val="19823206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Implementation of I/O in Linux </a:t>
            </a:r>
            <a:r>
              <a:rPr lang="en-US" altLang="en-US" sz="2000" b="0" dirty="0"/>
              <a:t>(1 of 2)</a:t>
            </a:r>
            <a:endParaRPr lang="en-US" sz="2000" b="0" dirty="0"/>
          </a:p>
        </p:txBody>
      </p:sp>
      <p:sp>
        <p:nvSpPr>
          <p:cNvPr id="6" name="Text Placeholder 5"/>
          <p:cNvSpPr>
            <a:spLocks noGrp="1"/>
          </p:cNvSpPr>
          <p:nvPr>
            <p:ph type="body" idx="1"/>
          </p:nvPr>
        </p:nvSpPr>
        <p:spPr>
          <a:xfrm>
            <a:off x="457200" y="1495425"/>
            <a:ext cx="8229600" cy="894091"/>
          </a:xfrm>
        </p:spPr>
        <p:txBody>
          <a:bodyPr/>
          <a:lstStyle/>
          <a:p>
            <a:pPr marL="0" indent="0">
              <a:buNone/>
            </a:pPr>
            <a:r>
              <a:rPr lang="en-US" altLang="en-US" dirty="0"/>
              <a:t>Some of the file operations supported for typical character devices.</a:t>
            </a:r>
          </a:p>
        </p:txBody>
      </p:sp>
      <p:graphicFrame>
        <p:nvGraphicFramePr>
          <p:cNvPr id="4" name="Table 3"/>
          <p:cNvGraphicFramePr>
            <a:graphicFrameLocks noGrp="1"/>
          </p:cNvGraphicFramePr>
          <p:nvPr>
            <p:extLst>
              <p:ext uri="{D42A27DB-BD31-4B8C-83A1-F6EECF244321}">
                <p14:modId xmlns:p14="http://schemas.microsoft.com/office/powerpoint/2010/main" val="3712400499"/>
              </p:ext>
            </p:extLst>
          </p:nvPr>
        </p:nvGraphicFramePr>
        <p:xfrm>
          <a:off x="457193" y="3010139"/>
          <a:ext cx="8229606" cy="2225040"/>
        </p:xfrm>
        <a:graphic>
          <a:graphicData uri="http://schemas.openxmlformats.org/drawingml/2006/table">
            <a:tbl>
              <a:tblPr firstRow="1" bandRow="1">
                <a:tableStyleId>{2D5ABB26-0587-4C30-8999-92F81FD0307C}</a:tableStyleId>
              </a:tblPr>
              <a:tblGrid>
                <a:gridCol w="1175658">
                  <a:extLst>
                    <a:ext uri="{9D8B030D-6E8A-4147-A177-3AD203B41FA5}">
                      <a16:colId xmlns:a16="http://schemas.microsoft.com/office/drawing/2014/main" val="811456560"/>
                    </a:ext>
                  </a:extLst>
                </a:gridCol>
                <a:gridCol w="1175658">
                  <a:extLst>
                    <a:ext uri="{9D8B030D-6E8A-4147-A177-3AD203B41FA5}">
                      <a16:colId xmlns:a16="http://schemas.microsoft.com/office/drawing/2014/main" val="756997491"/>
                    </a:ext>
                  </a:extLst>
                </a:gridCol>
                <a:gridCol w="1116510">
                  <a:extLst>
                    <a:ext uri="{9D8B030D-6E8A-4147-A177-3AD203B41FA5}">
                      <a16:colId xmlns:a16="http://schemas.microsoft.com/office/drawing/2014/main" val="1211710569"/>
                    </a:ext>
                  </a:extLst>
                </a:gridCol>
                <a:gridCol w="1311215">
                  <a:extLst>
                    <a:ext uri="{9D8B030D-6E8A-4147-A177-3AD203B41FA5}">
                      <a16:colId xmlns:a16="http://schemas.microsoft.com/office/drawing/2014/main" val="2040825764"/>
                    </a:ext>
                  </a:extLst>
                </a:gridCol>
                <a:gridCol w="1319841">
                  <a:extLst>
                    <a:ext uri="{9D8B030D-6E8A-4147-A177-3AD203B41FA5}">
                      <a16:colId xmlns:a16="http://schemas.microsoft.com/office/drawing/2014/main" val="1299024703"/>
                    </a:ext>
                  </a:extLst>
                </a:gridCol>
                <a:gridCol w="1095555">
                  <a:extLst>
                    <a:ext uri="{9D8B030D-6E8A-4147-A177-3AD203B41FA5}">
                      <a16:colId xmlns:a16="http://schemas.microsoft.com/office/drawing/2014/main" val="3089923888"/>
                    </a:ext>
                  </a:extLst>
                </a:gridCol>
                <a:gridCol w="1035169">
                  <a:extLst>
                    <a:ext uri="{9D8B030D-6E8A-4147-A177-3AD203B41FA5}">
                      <a16:colId xmlns:a16="http://schemas.microsoft.com/office/drawing/2014/main" val="2101433131"/>
                    </a:ext>
                  </a:extLst>
                </a:gridCol>
              </a:tblGrid>
              <a:tr h="370840">
                <a:tc>
                  <a:txBody>
                    <a:bodyPr/>
                    <a:lstStyle/>
                    <a:p>
                      <a:r>
                        <a:rPr lang="en-US" sz="1800" b="1" i="0" u="none" strike="noStrike" cap="none" baseline="0" dirty="0" smtClean="0">
                          <a:solidFill>
                            <a:schemeClr val="tx1"/>
                          </a:solidFill>
                          <a:latin typeface="+mn-lt"/>
                          <a:ea typeface="+mn-ea"/>
                          <a:cs typeface="+mn-cs"/>
                          <a:sym typeface="Arial"/>
                        </a:rPr>
                        <a:t>Device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Open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Close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Read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Write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err="1" smtClean="0">
                          <a:solidFill>
                            <a:schemeClr val="tx1"/>
                          </a:solidFill>
                          <a:latin typeface="+mn-lt"/>
                          <a:ea typeface="+mn-ea"/>
                          <a:cs typeface="+mn-cs"/>
                          <a:sym typeface="Arial"/>
                        </a:rPr>
                        <a:t>Ioctl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i="0" u="none" strike="noStrike" cap="none" baseline="0" dirty="0" smtClean="0">
                          <a:solidFill>
                            <a:schemeClr val="tx1"/>
                          </a:solidFill>
                          <a:latin typeface="+mn-lt"/>
                          <a:ea typeface="+mn-ea"/>
                          <a:cs typeface="+mn-cs"/>
                          <a:sym typeface="Arial"/>
                        </a:rPr>
                        <a:t>Other</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9008395"/>
                  </a:ext>
                </a:extLst>
              </a:tr>
              <a:tr h="370840">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9413163"/>
                  </a:ext>
                </a:extLst>
              </a:tr>
              <a:tr h="370840">
                <a:tc>
                  <a:txBody>
                    <a:bodyPr/>
                    <a:lstStyle/>
                    <a:p>
                      <a:r>
                        <a:rPr lang="en-US" sz="1800" b="0" i="0" u="none" strike="noStrike" cap="none" baseline="0" dirty="0" smtClean="0">
                          <a:solidFill>
                            <a:schemeClr val="tx1"/>
                          </a:solidFill>
                          <a:latin typeface="+mn-lt"/>
                          <a:ea typeface="+mn-ea"/>
                          <a:cs typeface="+mn-cs"/>
                          <a:sym typeface="Arial"/>
                        </a:rPr>
                        <a:t>Memory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mem_read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mem_write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null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471321"/>
                  </a:ext>
                </a:extLst>
              </a:tr>
              <a:tr h="370840">
                <a:tc>
                  <a:txBody>
                    <a:bodyPr/>
                    <a:lstStyle/>
                    <a:p>
                      <a:r>
                        <a:rPr lang="en-US" sz="1800" b="0" i="0" u="none" strike="noStrike" cap="none" baseline="0" dirty="0" smtClean="0">
                          <a:solidFill>
                            <a:schemeClr val="tx1"/>
                          </a:solidFill>
                          <a:latin typeface="+mn-lt"/>
                          <a:ea typeface="+mn-ea"/>
                          <a:cs typeface="+mn-cs"/>
                          <a:sym typeface="Arial"/>
                        </a:rPr>
                        <a:t>Keyboard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k_open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k_close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k_read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error</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k_loctl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1590332"/>
                  </a:ext>
                </a:extLst>
              </a:tr>
              <a:tr h="370840">
                <a:tc>
                  <a:txBody>
                    <a:bodyPr/>
                    <a:lstStyle/>
                    <a:p>
                      <a:r>
                        <a:rPr lang="en-US" sz="1800" b="0" i="0" u="none" strike="noStrike" cap="none" baseline="0" dirty="0" err="1" smtClean="0">
                          <a:solidFill>
                            <a:schemeClr val="tx1"/>
                          </a:solidFill>
                          <a:latin typeface="+mn-lt"/>
                          <a:ea typeface="+mn-ea"/>
                          <a:cs typeface="+mn-cs"/>
                          <a:sym typeface="Arial"/>
                        </a:rPr>
                        <a:t>Tty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tty_open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tty_close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tty_read</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tty_write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tty_loctl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6185292"/>
                  </a:ext>
                </a:extLst>
              </a:tr>
              <a:tr h="370840">
                <a:tc>
                  <a:txBody>
                    <a:bodyPr/>
                    <a:lstStyle/>
                    <a:p>
                      <a:r>
                        <a:rPr lang="en-US" sz="1800" b="0" i="0" u="none" strike="noStrike" cap="none" baseline="0" dirty="0" smtClean="0">
                          <a:solidFill>
                            <a:schemeClr val="tx1"/>
                          </a:solidFill>
                          <a:latin typeface="+mn-lt"/>
                          <a:ea typeface="+mn-ea"/>
                          <a:cs typeface="+mn-cs"/>
                          <a:sym typeface="Arial"/>
                        </a:rPr>
                        <a:t>Printer</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lp_open</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lp_close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smtClean="0">
                          <a:solidFill>
                            <a:schemeClr val="tx1"/>
                          </a:solidFill>
                          <a:latin typeface="+mn-lt"/>
                          <a:ea typeface="+mn-ea"/>
                          <a:cs typeface="+mn-cs"/>
                          <a:sym typeface="Arial"/>
                        </a:rPr>
                        <a:t>error</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lp_write</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err="1" smtClean="0">
                          <a:solidFill>
                            <a:schemeClr val="tx1"/>
                          </a:solidFill>
                          <a:latin typeface="+mn-lt"/>
                          <a:ea typeface="+mn-ea"/>
                          <a:cs typeface="+mn-cs"/>
                          <a:sym typeface="Arial"/>
                        </a:rPr>
                        <a:t>lp_Ioctl</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smtClean="0"/>
                        <a:t>…</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754844"/>
                  </a:ext>
                </a:extLst>
              </a:tr>
            </a:tbl>
          </a:graphicData>
        </a:graphic>
      </p:graphicFrame>
    </p:spTree>
    <p:extLst>
      <p:ext uri="{BB962C8B-B14F-4D97-AF65-F5344CB8AC3E}">
        <p14:creationId xmlns:p14="http://schemas.microsoft.com/office/powerpoint/2010/main" val="1599260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Implementation of I/O in Linux </a:t>
            </a:r>
            <a:r>
              <a:rPr lang="en-US" altLang="en-US" sz="2000" b="0" dirty="0" smtClean="0"/>
              <a:t>(2 </a:t>
            </a:r>
            <a:r>
              <a:rPr lang="en-US" altLang="en-US" sz="2000" b="0" dirty="0"/>
              <a:t>of 2)</a:t>
            </a:r>
            <a:endParaRPr lang="en-US" altLang="en-US" dirty="0" smtClean="0">
              <a:solidFill>
                <a:schemeClr val="tx2"/>
              </a:solidFill>
            </a:endParaRPr>
          </a:p>
        </p:txBody>
      </p:sp>
      <p:pic>
        <p:nvPicPr>
          <p:cNvPr id="6" name="Picture 2" descr="The Input output organization of the Linux operating system. File system 1 comprises of the regular fie, block special file, c h a r special file and the network socket. The file system 2 comprises of three components. File system 1 and 2 are connected to the virtual file system. A cache is attached to the virtual file system. The regular file and the block special file are connected to input output schedulers. The input output schedulers are connected to the block device drivers. C h a r special file is connected to c h a r device driver through optional line discipline. The network socket is connected to the protocol drivers and the protocol drivers are connect to the network device driv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833" y="1414772"/>
            <a:ext cx="4582334" cy="3850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dirty="0"/>
              <a:t>Figure 10-22. The Linux I/O system showing </a:t>
            </a:r>
            <a:r>
              <a:rPr lang="en-US" altLang="en-US" dirty="0" smtClean="0"/>
              <a:t>one </a:t>
            </a:r>
            <a:r>
              <a:rPr lang="en-US" altLang="en-US" dirty="0"/>
              <a:t>file system in detail.</a:t>
            </a:r>
          </a:p>
        </p:txBody>
      </p:sp>
    </p:spTree>
    <p:extLst>
      <p:ext uri="{BB962C8B-B14F-4D97-AF65-F5344CB8AC3E}">
        <p14:creationId xmlns:p14="http://schemas.microsoft.com/office/powerpoint/2010/main" val="1387547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Linux File </a:t>
            </a:r>
            <a:r>
              <a:rPr lang="en-US" altLang="en-US" dirty="0" smtClean="0"/>
              <a:t>System: Fundamental </a:t>
            </a:r>
            <a:r>
              <a:rPr lang="en-US" altLang="en-US" dirty="0"/>
              <a:t>Concepts </a:t>
            </a:r>
            <a:r>
              <a:rPr lang="en-US" altLang="en-US" sz="2000" b="0" dirty="0"/>
              <a:t>(</a:t>
            </a:r>
            <a:r>
              <a:rPr lang="en-US" altLang="en-US" sz="2000" b="0" dirty="0" smtClean="0"/>
              <a:t>1 of 4)</a:t>
            </a:r>
          </a:p>
        </p:txBody>
      </p:sp>
      <p:sp>
        <p:nvSpPr>
          <p:cNvPr id="2" name="Text Placeholder 1"/>
          <p:cNvSpPr>
            <a:spLocks noGrp="1"/>
          </p:cNvSpPr>
          <p:nvPr>
            <p:ph type="body" idx="1"/>
          </p:nvPr>
        </p:nvSpPr>
        <p:spPr>
          <a:xfrm>
            <a:off x="457200" y="1600201"/>
            <a:ext cx="8229600" cy="803366"/>
          </a:xfrm>
        </p:spPr>
        <p:txBody>
          <a:bodyPr/>
          <a:lstStyle/>
          <a:p>
            <a:pPr marL="0" indent="0">
              <a:buNone/>
            </a:pPr>
            <a:r>
              <a:rPr lang="en-US" altLang="en-US" dirty="0"/>
              <a:t>Some important directories </a:t>
            </a:r>
            <a:r>
              <a:rPr lang="en-US" altLang="en-US" dirty="0" smtClean="0"/>
              <a:t>found </a:t>
            </a:r>
            <a:r>
              <a:rPr lang="en-US" altLang="en-US" dirty="0"/>
              <a:t>in most Linux systems.</a:t>
            </a:r>
          </a:p>
        </p:txBody>
      </p:sp>
      <p:graphicFrame>
        <p:nvGraphicFramePr>
          <p:cNvPr id="4" name="Table 3"/>
          <p:cNvGraphicFramePr>
            <a:graphicFrameLocks noGrp="1"/>
          </p:cNvGraphicFramePr>
          <p:nvPr>
            <p:extLst>
              <p:ext uri="{D42A27DB-BD31-4B8C-83A1-F6EECF244321}">
                <p14:modId xmlns:p14="http://schemas.microsoft.com/office/powerpoint/2010/main" val="207470885"/>
              </p:ext>
            </p:extLst>
          </p:nvPr>
        </p:nvGraphicFramePr>
        <p:xfrm>
          <a:off x="1524000" y="2846238"/>
          <a:ext cx="6096000" cy="2377440"/>
        </p:xfrm>
        <a:graphic>
          <a:graphicData uri="http://schemas.openxmlformats.org/drawingml/2006/table">
            <a:tbl>
              <a:tblPr firstRow="1" bandRow="1">
                <a:tableStyleId>{2D5ABB26-0587-4C30-8999-92F81FD0307C}</a:tableStyleId>
              </a:tblPr>
              <a:tblGrid>
                <a:gridCol w="2366513">
                  <a:extLst>
                    <a:ext uri="{9D8B030D-6E8A-4147-A177-3AD203B41FA5}">
                      <a16:colId xmlns:a16="http://schemas.microsoft.com/office/drawing/2014/main" val="1850565016"/>
                    </a:ext>
                  </a:extLst>
                </a:gridCol>
                <a:gridCol w="3729487">
                  <a:extLst>
                    <a:ext uri="{9D8B030D-6E8A-4147-A177-3AD203B41FA5}">
                      <a16:colId xmlns:a16="http://schemas.microsoft.com/office/drawing/2014/main" val="4197949872"/>
                    </a:ext>
                  </a:extLst>
                </a:gridCol>
              </a:tblGrid>
              <a:tr h="370840">
                <a:tc>
                  <a:txBody>
                    <a:bodyPr/>
                    <a:lstStyle/>
                    <a:p>
                      <a:r>
                        <a:rPr lang="en-US" sz="2000" b="1" i="0" u="none" strike="noStrike" cap="none" baseline="0" dirty="0" smtClean="0">
                          <a:solidFill>
                            <a:schemeClr val="tx1"/>
                          </a:solidFill>
                          <a:latin typeface="+mn-lt"/>
                          <a:ea typeface="+mn-ea"/>
                          <a:cs typeface="+mn-cs"/>
                          <a:sym typeface="Arial"/>
                        </a:rPr>
                        <a:t>Directory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i="0" u="none" strike="noStrike" cap="none" baseline="0" dirty="0" smtClean="0">
                          <a:solidFill>
                            <a:schemeClr val="tx1"/>
                          </a:solidFill>
                          <a:latin typeface="+mn-lt"/>
                          <a:ea typeface="+mn-ea"/>
                          <a:cs typeface="+mn-cs"/>
                          <a:sym typeface="Arial"/>
                        </a:rPr>
                        <a:t>Contents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4598421"/>
                  </a:ext>
                </a:extLst>
              </a:tr>
              <a:tr h="370840">
                <a:tc>
                  <a:txBody>
                    <a:bodyPr/>
                    <a:lstStyle/>
                    <a:p>
                      <a:r>
                        <a:rPr lang="en-US" sz="2000" b="0" i="0" u="none" strike="noStrike" cap="none" baseline="0" dirty="0" smtClean="0">
                          <a:solidFill>
                            <a:schemeClr val="tx1"/>
                          </a:solidFill>
                          <a:latin typeface="+mn-lt"/>
                          <a:ea typeface="+mn-ea"/>
                          <a:cs typeface="+mn-cs"/>
                          <a:sym typeface="Arial"/>
                        </a:rPr>
                        <a:t>bin</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Binary (executable) programs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4030650"/>
                  </a:ext>
                </a:extLst>
              </a:tr>
              <a:tr h="370840">
                <a:tc>
                  <a:txBody>
                    <a:bodyPr/>
                    <a:lstStyle/>
                    <a:p>
                      <a:r>
                        <a:rPr lang="en-US" sz="2000" b="0" i="0" u="none" strike="noStrike" cap="none" baseline="0" dirty="0" smtClean="0">
                          <a:solidFill>
                            <a:schemeClr val="tx1"/>
                          </a:solidFill>
                          <a:latin typeface="+mn-lt"/>
                          <a:ea typeface="+mn-ea"/>
                          <a:cs typeface="+mn-cs"/>
                          <a:sym typeface="Arial"/>
                        </a:rPr>
                        <a:t>dev</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2000" b="0" i="0" u="none" strike="noStrike" cap="none" baseline="0" dirty="0" smtClean="0">
                          <a:solidFill>
                            <a:schemeClr val="tx1"/>
                          </a:solidFill>
                          <a:latin typeface="+mn-lt"/>
                          <a:ea typeface="+mn-ea"/>
                          <a:cs typeface="+mn-cs"/>
                          <a:sym typeface="Arial"/>
                        </a:rPr>
                        <a:t>Special files for I/O devices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030835"/>
                  </a:ext>
                </a:extLst>
              </a:tr>
              <a:tr h="370840">
                <a:tc>
                  <a:txBody>
                    <a:bodyPr/>
                    <a:lstStyle/>
                    <a:p>
                      <a:r>
                        <a:rPr lang="en-US" sz="2000" b="0" i="0" u="none" strike="noStrike" cap="none" baseline="0" dirty="0" err="1" smtClean="0">
                          <a:solidFill>
                            <a:schemeClr val="tx1"/>
                          </a:solidFill>
                          <a:latin typeface="+mn-lt"/>
                          <a:ea typeface="+mn-ea"/>
                          <a:cs typeface="+mn-cs"/>
                          <a:sym typeface="Arial"/>
                        </a:rPr>
                        <a:t>etc</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Miscellaneous system files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8763651"/>
                  </a:ext>
                </a:extLst>
              </a:tr>
              <a:tr h="370840">
                <a:tc>
                  <a:txBody>
                    <a:bodyPr/>
                    <a:lstStyle/>
                    <a:p>
                      <a:r>
                        <a:rPr lang="en-US" sz="2000" b="0" i="0" u="none" strike="noStrike" cap="none" baseline="0" dirty="0" smtClean="0">
                          <a:solidFill>
                            <a:schemeClr val="tx1"/>
                          </a:solidFill>
                          <a:latin typeface="+mn-lt"/>
                          <a:ea typeface="+mn-ea"/>
                          <a:cs typeface="+mn-cs"/>
                          <a:sym typeface="Arial"/>
                        </a:rPr>
                        <a:t>lib</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Libraries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5046770"/>
                  </a:ext>
                </a:extLst>
              </a:tr>
              <a:tr h="370840">
                <a:tc>
                  <a:txBody>
                    <a:bodyPr/>
                    <a:lstStyle/>
                    <a:p>
                      <a:r>
                        <a:rPr lang="en-US" sz="2000" b="0" i="0" u="none" strike="noStrike" cap="none" baseline="0" dirty="0" err="1" smtClean="0">
                          <a:solidFill>
                            <a:schemeClr val="tx1"/>
                          </a:solidFill>
                          <a:latin typeface="+mn-lt"/>
                          <a:ea typeface="+mn-ea"/>
                          <a:cs typeface="+mn-cs"/>
                          <a:sym typeface="Arial"/>
                        </a:rPr>
                        <a:t>usr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User directories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5255543"/>
                  </a:ext>
                </a:extLst>
              </a:tr>
            </a:tbl>
          </a:graphicData>
        </a:graphic>
      </p:graphicFrame>
    </p:spTree>
    <p:extLst>
      <p:ext uri="{BB962C8B-B14F-4D97-AF65-F5344CB8AC3E}">
        <p14:creationId xmlns:p14="http://schemas.microsoft.com/office/powerpoint/2010/main" val="17964892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Linux File </a:t>
            </a:r>
            <a:r>
              <a:rPr lang="en-US" altLang="en-US" dirty="0" smtClean="0"/>
              <a:t>System: Fundamental </a:t>
            </a:r>
            <a:r>
              <a:rPr lang="en-US" altLang="en-US" dirty="0"/>
              <a:t>Concepts </a:t>
            </a:r>
            <a:r>
              <a:rPr lang="en-US" altLang="en-US" sz="2000" b="0" dirty="0" smtClean="0"/>
              <a:t>(2 </a:t>
            </a:r>
            <a:r>
              <a:rPr lang="en-US" altLang="en-US" sz="2000" b="0" dirty="0"/>
              <a:t>of </a:t>
            </a:r>
            <a:r>
              <a:rPr lang="en-US" altLang="en-US" sz="2000" b="0" dirty="0" smtClean="0"/>
              <a:t>4)</a:t>
            </a:r>
            <a:endParaRPr lang="en-US" altLang="en-US" dirty="0" smtClean="0"/>
          </a:p>
        </p:txBody>
      </p:sp>
      <p:pic>
        <p:nvPicPr>
          <p:cNvPr id="6" name="Picture 2" descr="The entries of two directories, before and after linking. The root directory has the following variables. Bin, d e v, e t c, l i b, t m p and u s r. The root directory has two sub directories, Fred and Lisa. Fred has variables A, B and C. Lisa has variables X, Y and Z. In the second directory, the variable x has been added to the Fred sub directory, and there is a link between the x in the Fred sub directory and the x in the Lisa sub direct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7" y="1644567"/>
            <a:ext cx="58388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dirty="0"/>
              <a:t>Figure 10-24. (a) Before linking. (b) After linking.</a:t>
            </a:r>
          </a:p>
        </p:txBody>
      </p:sp>
    </p:spTree>
    <p:extLst>
      <p:ext uri="{BB962C8B-B14F-4D97-AF65-F5344CB8AC3E}">
        <p14:creationId xmlns:p14="http://schemas.microsoft.com/office/powerpoint/2010/main" val="2594468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Linux File </a:t>
            </a:r>
            <a:r>
              <a:rPr lang="en-US" altLang="en-US" dirty="0" smtClean="0"/>
              <a:t>System: Fundamental </a:t>
            </a:r>
            <a:r>
              <a:rPr lang="en-US" altLang="en-US" dirty="0"/>
              <a:t>Concepts </a:t>
            </a:r>
            <a:r>
              <a:rPr lang="en-US" altLang="en-US" sz="2000" b="0" dirty="0" smtClean="0"/>
              <a:t>(3 </a:t>
            </a:r>
            <a:r>
              <a:rPr lang="en-US" altLang="en-US" sz="2000" b="0" dirty="0"/>
              <a:t>of </a:t>
            </a:r>
            <a:r>
              <a:rPr lang="en-US" altLang="en-US" sz="2000" b="0" dirty="0" smtClean="0"/>
              <a:t>4)</a:t>
            </a:r>
            <a:endParaRPr lang="en-US" altLang="en-US" dirty="0" smtClean="0"/>
          </a:p>
        </p:txBody>
      </p:sp>
      <p:pic>
        <p:nvPicPr>
          <p:cNvPr id="5" name="Picture 2" descr="Two file systems before and after mounting. Before mounting. System 1, Root directory hard disk contains sub directories A and B, Sub directory A has two more sub directories, c and d. Sub directory C has 2 classes, P and Q. Sub directory d has class r. System 2, Root directory D V D has three classes X, Y and Z. After mounting. The classes of root directory D V D are nested under subdirectory B of the hard disk, so that sub directory B has classes x, y, and 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975" y="1711242"/>
            <a:ext cx="64960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dirty="0"/>
              <a:t>Figure 10-25. (a) Separate file systems. (b) After mounting.</a:t>
            </a:r>
          </a:p>
        </p:txBody>
      </p:sp>
    </p:spTree>
    <p:extLst>
      <p:ext uri="{BB962C8B-B14F-4D97-AF65-F5344CB8AC3E}">
        <p14:creationId xmlns:p14="http://schemas.microsoft.com/office/powerpoint/2010/main" val="3062040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itle 1"/>
          <p:cNvSpPr>
            <a:spLocks noGrp="1"/>
          </p:cNvSpPr>
          <p:nvPr>
            <p:ph type="title"/>
          </p:nvPr>
        </p:nvSpPr>
        <p:spPr/>
        <p:txBody>
          <a:bodyPr/>
          <a:lstStyle/>
          <a:p>
            <a:pPr indent="-457200"/>
            <a:r>
              <a:rPr lang="en-US" altLang="en-US" dirty="0"/>
              <a:t>Linux File System: Fundamental Concepts </a:t>
            </a:r>
            <a:r>
              <a:rPr lang="en-US" altLang="en-US" sz="2000" b="0" dirty="0" smtClean="0"/>
              <a:t>(4 </a:t>
            </a:r>
            <a:r>
              <a:rPr lang="en-US" altLang="en-US" sz="2000" b="0" dirty="0"/>
              <a:t>of 4)</a:t>
            </a:r>
            <a:endParaRPr lang="en-US" altLang="en-US" i="0" dirty="0" smtClean="0"/>
          </a:p>
        </p:txBody>
      </p:sp>
      <p:pic>
        <p:nvPicPr>
          <p:cNvPr id="49154" name="Picture 2" descr="The locks in a file system. In A, a file system has 16 elements, from 0 to 15. The shared lock of process A is on elements 4, 5, 6 and 7 of the file system. The file system contains a single lock. In B, a second lock has been added to the file system. The shared lock of process A is on elements 4, 5, 6 and 7. The shared lock of process B is on elements 6, 7, 8 and 9, with overlap on elements 6 and 7. In C, a third lock is added to the file system. The shared lock of process A is on elements 4, 5, 6 and 7. The shared lock of process B is on elements 6, 7, 8 and 9. The shared lock of process C is on 2, 3, 4, 5, 6, 7, 8, 9, 10 and 11. All three locks overlap on elements 6 and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554" y="1981200"/>
            <a:ext cx="4894891" cy="311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156" name="Text Placeholder 2"/>
          <p:cNvSpPr>
            <a:spLocks noGrp="1"/>
          </p:cNvSpPr>
          <p:nvPr>
            <p:ph type="body" idx="1"/>
          </p:nvPr>
        </p:nvSpPr>
        <p:spPr/>
        <p:txBody>
          <a:bodyPr anchor="b"/>
          <a:lstStyle/>
          <a:p>
            <a:r>
              <a:rPr lang="en-US" altLang="en-US" i="0" dirty="0" smtClean="0">
                <a:latin typeface="+mn-lt"/>
              </a:rPr>
              <a:t>Figure 10-26. (a) A file with one lock. (b) Addition of a second lock. (c) A third lock.</a:t>
            </a:r>
          </a:p>
        </p:txBody>
      </p:sp>
    </p:spTree>
    <p:extLst>
      <p:ext uri="{BB962C8B-B14F-4D97-AF65-F5344CB8AC3E}">
        <p14:creationId xmlns:p14="http://schemas.microsoft.com/office/powerpoint/2010/main" val="3368250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i="0" dirty="0" smtClean="0"/>
              <a:t>File System Calls in Linux </a:t>
            </a:r>
            <a:r>
              <a:rPr lang="en-US" altLang="en-US" sz="2000" b="0" i="0" dirty="0" smtClean="0"/>
              <a:t>(1 of 3) </a:t>
            </a:r>
          </a:p>
        </p:txBody>
      </p:sp>
      <p:sp>
        <p:nvSpPr>
          <p:cNvPr id="3" name="Text Placeholder 2"/>
          <p:cNvSpPr>
            <a:spLocks noGrp="1"/>
          </p:cNvSpPr>
          <p:nvPr>
            <p:ph type="body" idx="1"/>
          </p:nvPr>
        </p:nvSpPr>
        <p:spPr>
          <a:xfrm>
            <a:off x="457200" y="1495425"/>
            <a:ext cx="8229600" cy="1141513"/>
          </a:xfrm>
        </p:spPr>
        <p:txBody>
          <a:bodyPr/>
          <a:lstStyle/>
          <a:p>
            <a:pPr marL="0" indent="0">
              <a:buNone/>
            </a:pPr>
            <a:r>
              <a:rPr lang="en-US" altLang="en-US" sz="2000" dirty="0" smtClean="0"/>
              <a:t>Some </a:t>
            </a:r>
            <a:r>
              <a:rPr lang="en-US" altLang="en-US" sz="2000" dirty="0"/>
              <a:t>system calls relating to files. The return code s is −1 if an error has occurred; </a:t>
            </a:r>
            <a:r>
              <a:rPr lang="en-US" altLang="en-US" sz="2000" dirty="0" err="1"/>
              <a:t>fd</a:t>
            </a:r>
            <a:r>
              <a:rPr lang="en-US" altLang="en-US" sz="2000" dirty="0"/>
              <a:t> is a file descriptor, and position is a file offset. The parameters should be self explanatory</a:t>
            </a:r>
            <a:r>
              <a:rPr lang="en-US" altLang="en-US" sz="2000" dirty="0" smtClean="0"/>
              <a:t>.</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3780896071"/>
              </p:ext>
            </p:extLst>
          </p:nvPr>
        </p:nvGraphicFramePr>
        <p:xfrm>
          <a:off x="457200" y="2723203"/>
          <a:ext cx="8229600" cy="3688080"/>
        </p:xfrm>
        <a:graphic>
          <a:graphicData uri="http://schemas.openxmlformats.org/drawingml/2006/table">
            <a:tbl>
              <a:tblPr firstRow="1" bandRow="1">
                <a:tableStyleId>{9D7B26C5-4107-4FEC-AEDC-1716B250A1EF}</a:tableStyleId>
              </a:tblPr>
              <a:tblGrid>
                <a:gridCol w="3352800">
                  <a:extLst>
                    <a:ext uri="{9D8B030D-6E8A-4147-A177-3AD203B41FA5}">
                      <a16:colId xmlns:a16="http://schemas.microsoft.com/office/drawing/2014/main" val="3494159503"/>
                    </a:ext>
                  </a:extLst>
                </a:gridCol>
                <a:gridCol w="4876800">
                  <a:extLst>
                    <a:ext uri="{9D8B030D-6E8A-4147-A177-3AD203B41FA5}">
                      <a16:colId xmlns:a16="http://schemas.microsoft.com/office/drawing/2014/main" val="496459406"/>
                    </a:ext>
                  </a:extLst>
                </a:gridCol>
              </a:tblGrid>
              <a:tr h="323273">
                <a:tc>
                  <a:txBody>
                    <a:bodyPr/>
                    <a:lstStyle/>
                    <a:p>
                      <a:r>
                        <a:rPr lang="en-US" sz="1600" b="1" kern="1200" dirty="0" smtClean="0">
                          <a:solidFill>
                            <a:schemeClr val="tx1"/>
                          </a:solidFill>
                          <a:effectLst/>
                          <a:latin typeface="+mn-lt"/>
                          <a:ea typeface="+mn-ea"/>
                          <a:cs typeface="+mn-cs"/>
                        </a:rPr>
                        <a:t>System call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Description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38590564"/>
                  </a:ext>
                </a:extLst>
              </a:tr>
              <a:tr h="141917">
                <a:tc>
                  <a:txBody>
                    <a:bodyPr/>
                    <a:lstStyle/>
                    <a:p>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a:t>
                      </a:r>
                      <a:r>
                        <a:rPr lang="en-US" sz="1600" kern="1200" dirty="0" err="1" smtClean="0">
                          <a:solidFill>
                            <a:schemeClr val="tx1"/>
                          </a:solidFill>
                          <a:effectLst/>
                          <a:latin typeface="+mn-lt"/>
                          <a:ea typeface="+mn-ea"/>
                          <a:cs typeface="+mn-cs"/>
                        </a:rPr>
                        <a:t>creat</a:t>
                      </a:r>
                      <a:r>
                        <a:rPr lang="en-US" sz="1600" kern="1200" dirty="0" smtClean="0">
                          <a:solidFill>
                            <a:schemeClr val="tx1"/>
                          </a:solidFill>
                          <a:effectLst/>
                          <a:latin typeface="+mn-lt"/>
                          <a:ea typeface="+mn-ea"/>
                          <a:cs typeface="+mn-cs"/>
                        </a:rPr>
                        <a:t>(name, mode)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One way to create a new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05097875"/>
                  </a:ext>
                </a:extLst>
              </a:tr>
              <a:tr h="125814">
                <a:tc>
                  <a:txBody>
                    <a:bodyPr/>
                    <a:lstStyle/>
                    <a:p>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=open(file, how, ...)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Open a file for reading, writing, or both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21028310"/>
                  </a:ext>
                </a:extLst>
              </a:tr>
              <a:tr h="323273">
                <a:tc>
                  <a:txBody>
                    <a:bodyPr/>
                    <a:lstStyle/>
                    <a:p>
                      <a:r>
                        <a:rPr lang="en-US" sz="1600" kern="1200" dirty="0" smtClean="0">
                          <a:solidFill>
                            <a:schemeClr val="tx1"/>
                          </a:solidFill>
                          <a:effectLst/>
                          <a:latin typeface="+mn-lt"/>
                          <a:ea typeface="+mn-ea"/>
                          <a:cs typeface="+mn-cs"/>
                        </a:rPr>
                        <a:t>s =close(</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Close an open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6672353"/>
                  </a:ext>
                </a:extLst>
              </a:tr>
              <a:tr h="323273">
                <a:tc>
                  <a:txBody>
                    <a:bodyPr/>
                    <a:lstStyle/>
                    <a:p>
                      <a:r>
                        <a:rPr lang="en-US" sz="1600" kern="1200" dirty="0" smtClean="0">
                          <a:solidFill>
                            <a:schemeClr val="tx1"/>
                          </a:solidFill>
                          <a:effectLst/>
                          <a:latin typeface="+mn-lt"/>
                          <a:ea typeface="+mn-ea"/>
                          <a:cs typeface="+mn-cs"/>
                        </a:rPr>
                        <a:t>n= read(</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buffer, </a:t>
                      </a:r>
                      <a:r>
                        <a:rPr lang="en-US" sz="1600" kern="1200" dirty="0" err="1" smtClean="0">
                          <a:solidFill>
                            <a:schemeClr val="tx1"/>
                          </a:solidFill>
                          <a:effectLst/>
                          <a:latin typeface="+mn-lt"/>
                          <a:ea typeface="+mn-ea"/>
                          <a:cs typeface="+mn-cs"/>
                        </a:rPr>
                        <a:t>nbytes</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Read data from a file into a buffer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85963206"/>
                  </a:ext>
                </a:extLst>
              </a:tr>
              <a:tr h="323273">
                <a:tc>
                  <a:txBody>
                    <a:bodyPr/>
                    <a:lstStyle/>
                    <a:p>
                      <a:r>
                        <a:rPr lang="en-US" sz="1600" kern="1200" dirty="0" smtClean="0">
                          <a:solidFill>
                            <a:schemeClr val="tx1"/>
                          </a:solidFill>
                          <a:effectLst/>
                          <a:latin typeface="+mn-lt"/>
                          <a:ea typeface="+mn-ea"/>
                          <a:cs typeface="+mn-cs"/>
                        </a:rPr>
                        <a:t>n= write(</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buffer, </a:t>
                      </a:r>
                      <a:r>
                        <a:rPr lang="en-US" sz="1600" kern="1200" dirty="0" err="1" smtClean="0">
                          <a:solidFill>
                            <a:schemeClr val="tx1"/>
                          </a:solidFill>
                          <a:effectLst/>
                          <a:latin typeface="+mn-lt"/>
                          <a:ea typeface="+mn-ea"/>
                          <a:cs typeface="+mn-cs"/>
                        </a:rPr>
                        <a:t>nbytes</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Write data from a buffer into a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5357528"/>
                  </a:ext>
                </a:extLst>
              </a:tr>
              <a:tr h="323273">
                <a:tc>
                  <a:txBody>
                    <a:bodyPr/>
                    <a:lstStyle/>
                    <a:p>
                      <a:r>
                        <a:rPr lang="en-US" sz="1600" kern="1200" dirty="0" smtClean="0">
                          <a:solidFill>
                            <a:schemeClr val="tx1"/>
                          </a:solidFill>
                          <a:effectLst/>
                          <a:latin typeface="+mn-lt"/>
                          <a:ea typeface="+mn-ea"/>
                          <a:cs typeface="+mn-cs"/>
                        </a:rPr>
                        <a:t>position= </a:t>
                      </a:r>
                      <a:r>
                        <a:rPr lang="en-US" sz="1600" kern="1200" dirty="0" err="1" smtClean="0">
                          <a:solidFill>
                            <a:schemeClr val="tx1"/>
                          </a:solidFill>
                          <a:effectLst/>
                          <a:latin typeface="+mn-lt"/>
                          <a:ea typeface="+mn-ea"/>
                          <a:cs typeface="+mn-cs"/>
                        </a:rPr>
                        <a:t>Iseek</a:t>
                      </a:r>
                      <a:r>
                        <a:rPr lang="en-US" sz="1600" kern="1200" dirty="0" smtClean="0">
                          <a:solidFill>
                            <a:schemeClr val="tx1"/>
                          </a:solidFill>
                          <a:effectLst/>
                          <a:latin typeface="+mn-lt"/>
                          <a:ea typeface="+mn-ea"/>
                          <a:cs typeface="+mn-cs"/>
                        </a:rPr>
                        <a:t>(</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offset, whence)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Move the file pointer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3397135"/>
                  </a:ext>
                </a:extLst>
              </a:tr>
              <a:tr h="323273">
                <a:tc>
                  <a:txBody>
                    <a:bodyPr/>
                    <a:lstStyle/>
                    <a:p>
                      <a:r>
                        <a:rPr lang="en-US" sz="1600" kern="1200" dirty="0" smtClean="0">
                          <a:solidFill>
                            <a:schemeClr val="tx1"/>
                          </a:solidFill>
                          <a:effectLst/>
                          <a:latin typeface="+mn-lt"/>
                          <a:ea typeface="+mn-ea"/>
                          <a:cs typeface="+mn-cs"/>
                        </a:rPr>
                        <a:t>s =stat(name, &amp;</a:t>
                      </a:r>
                      <a:r>
                        <a:rPr lang="en-US" sz="1600" kern="1200" dirty="0" err="1" smtClean="0">
                          <a:solidFill>
                            <a:schemeClr val="tx1"/>
                          </a:solidFill>
                          <a:effectLst/>
                          <a:latin typeface="+mn-lt"/>
                          <a:ea typeface="+mn-ea"/>
                          <a:cs typeface="+mn-cs"/>
                        </a:rPr>
                        <a:t>buf</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Get a file's status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74985462"/>
                  </a:ext>
                </a:extLst>
              </a:tr>
              <a:tr h="323273">
                <a:tc>
                  <a:txBody>
                    <a:bodyPr/>
                    <a:lstStyle/>
                    <a:p>
                      <a:r>
                        <a:rPr lang="en-US" sz="1600" kern="1200" dirty="0" smtClean="0">
                          <a:solidFill>
                            <a:schemeClr val="tx1"/>
                          </a:solidFill>
                          <a:effectLst/>
                          <a:latin typeface="+mn-lt"/>
                          <a:ea typeface="+mn-ea"/>
                          <a:cs typeface="+mn-cs"/>
                        </a:rPr>
                        <a:t>s =</a:t>
                      </a:r>
                      <a:r>
                        <a:rPr lang="en-US" sz="1600" kern="1200" dirty="0" err="1" smtClean="0">
                          <a:solidFill>
                            <a:schemeClr val="tx1"/>
                          </a:solidFill>
                          <a:effectLst/>
                          <a:latin typeface="+mn-lt"/>
                          <a:ea typeface="+mn-ea"/>
                          <a:cs typeface="+mn-cs"/>
                        </a:rPr>
                        <a:t>fstat</a:t>
                      </a:r>
                      <a:r>
                        <a:rPr lang="en-US" sz="1600" kern="1200" dirty="0" smtClean="0">
                          <a:solidFill>
                            <a:schemeClr val="tx1"/>
                          </a:solidFill>
                          <a:effectLst/>
                          <a:latin typeface="+mn-lt"/>
                          <a:ea typeface="+mn-ea"/>
                          <a:cs typeface="+mn-cs"/>
                        </a:rPr>
                        <a:t>(</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&amp;</a:t>
                      </a:r>
                      <a:r>
                        <a:rPr lang="en-US" sz="1600" kern="1200" dirty="0" err="1" smtClean="0">
                          <a:solidFill>
                            <a:schemeClr val="tx1"/>
                          </a:solidFill>
                          <a:effectLst/>
                          <a:latin typeface="+mn-lt"/>
                          <a:ea typeface="+mn-ea"/>
                          <a:cs typeface="+mn-cs"/>
                        </a:rPr>
                        <a:t>buf</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Get a file's status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5679202"/>
                  </a:ext>
                </a:extLst>
              </a:tr>
              <a:tr h="323273">
                <a:tc>
                  <a:txBody>
                    <a:bodyPr/>
                    <a:lstStyle/>
                    <a:p>
                      <a:r>
                        <a:rPr lang="en-US" sz="1600" kern="1200" dirty="0" smtClean="0">
                          <a:solidFill>
                            <a:schemeClr val="tx1"/>
                          </a:solidFill>
                          <a:effectLst/>
                          <a:latin typeface="+mn-lt"/>
                          <a:ea typeface="+mn-ea"/>
                          <a:cs typeface="+mn-cs"/>
                        </a:rPr>
                        <a:t>s=pipe(&amp;</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Create a pipe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87909996"/>
                  </a:ext>
                </a:extLst>
              </a:tr>
              <a:tr h="323273">
                <a:tc>
                  <a:txBody>
                    <a:bodyPr/>
                    <a:lstStyle/>
                    <a:p>
                      <a:r>
                        <a:rPr lang="en-US" sz="1600" kern="1200" dirty="0" smtClean="0">
                          <a:solidFill>
                            <a:schemeClr val="tx1"/>
                          </a:solidFill>
                          <a:effectLst/>
                          <a:latin typeface="+mn-lt"/>
                          <a:ea typeface="+mn-ea"/>
                          <a:cs typeface="+mn-cs"/>
                        </a:rPr>
                        <a:t>s =</a:t>
                      </a:r>
                      <a:r>
                        <a:rPr lang="en-US" sz="1600" kern="1200" dirty="0" err="1" smtClean="0">
                          <a:solidFill>
                            <a:schemeClr val="tx1"/>
                          </a:solidFill>
                          <a:effectLst/>
                          <a:latin typeface="+mn-lt"/>
                          <a:ea typeface="+mn-ea"/>
                          <a:cs typeface="+mn-cs"/>
                        </a:rPr>
                        <a:t>fcntl</a:t>
                      </a:r>
                      <a:r>
                        <a:rPr lang="en-US" sz="1600" kern="1200" dirty="0" smtClean="0">
                          <a:solidFill>
                            <a:schemeClr val="tx1"/>
                          </a:solidFill>
                          <a:effectLst/>
                          <a:latin typeface="+mn-lt"/>
                          <a:ea typeface="+mn-ea"/>
                          <a:cs typeface="+mn-cs"/>
                        </a:rPr>
                        <a:t>(</a:t>
                      </a:r>
                      <a:r>
                        <a:rPr lang="en-US" sz="1600" kern="1200" dirty="0" err="1" smtClean="0">
                          <a:solidFill>
                            <a:schemeClr val="tx1"/>
                          </a:solidFill>
                          <a:effectLst/>
                          <a:latin typeface="+mn-lt"/>
                          <a:ea typeface="+mn-ea"/>
                          <a:cs typeface="+mn-cs"/>
                        </a:rPr>
                        <a:t>fd</a:t>
                      </a:r>
                      <a:r>
                        <a:rPr lang="en-US" sz="1600" kern="1200" dirty="0" smtClean="0">
                          <a:solidFill>
                            <a:schemeClr val="tx1"/>
                          </a:solidFill>
                          <a:effectLst/>
                          <a:latin typeface="+mn-lt"/>
                          <a:ea typeface="+mn-ea"/>
                          <a:cs typeface="+mn-cs"/>
                        </a:rPr>
                        <a:t>, </a:t>
                      </a:r>
                      <a:r>
                        <a:rPr lang="en-US" sz="1600" kern="1200" dirty="0" err="1" smtClean="0">
                          <a:solidFill>
                            <a:schemeClr val="tx1"/>
                          </a:solidFill>
                          <a:effectLst/>
                          <a:latin typeface="+mn-lt"/>
                          <a:ea typeface="+mn-ea"/>
                          <a:cs typeface="+mn-cs"/>
                        </a:rPr>
                        <a:t>cmd</a:t>
                      </a:r>
                      <a:r>
                        <a:rPr lang="en-US" sz="1600" kern="1200" dirty="0" smtClean="0">
                          <a:solidFill>
                            <a:schemeClr val="tx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File locking and other operations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0484966"/>
                  </a:ext>
                </a:extLst>
              </a:tr>
            </a:tbl>
          </a:graphicData>
        </a:graphic>
      </p:graphicFrame>
    </p:spTree>
    <p:extLst>
      <p:ext uri="{BB962C8B-B14F-4D97-AF65-F5344CB8AC3E}">
        <p14:creationId xmlns:p14="http://schemas.microsoft.com/office/powerpoint/2010/main" val="3228237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i="0" dirty="0" smtClean="0"/>
              <a:t>File System Calls in Linux </a:t>
            </a:r>
            <a:r>
              <a:rPr lang="en-US" altLang="en-US" sz="2000" b="0" dirty="0" smtClean="0"/>
              <a:t>(2 </a:t>
            </a:r>
            <a:r>
              <a:rPr lang="en-US" altLang="en-US" sz="2000" b="0" dirty="0"/>
              <a:t>of 3) </a:t>
            </a:r>
            <a:r>
              <a:rPr lang="en-US" altLang="en-US" i="0" dirty="0" smtClean="0"/>
              <a:t> </a:t>
            </a:r>
          </a:p>
        </p:txBody>
      </p:sp>
      <p:sp>
        <p:nvSpPr>
          <p:cNvPr id="3" name="Text Placeholder 2"/>
          <p:cNvSpPr>
            <a:spLocks noGrp="1"/>
          </p:cNvSpPr>
          <p:nvPr>
            <p:ph type="body" idx="1"/>
          </p:nvPr>
        </p:nvSpPr>
        <p:spPr>
          <a:xfrm>
            <a:off x="457200" y="1495425"/>
            <a:ext cx="8229600" cy="549035"/>
          </a:xfrm>
        </p:spPr>
        <p:txBody>
          <a:bodyPr/>
          <a:lstStyle/>
          <a:p>
            <a:pPr marL="0" indent="0">
              <a:buNone/>
            </a:pPr>
            <a:r>
              <a:rPr lang="en-US" altLang="en-US" dirty="0" smtClean="0"/>
              <a:t>The </a:t>
            </a:r>
            <a:r>
              <a:rPr lang="en-US" altLang="en-US" dirty="0"/>
              <a:t>fields returned by the stat system call</a:t>
            </a:r>
            <a:r>
              <a:rPr lang="en-US" altLang="en-US" dirty="0" smtClean="0"/>
              <a:t>.</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4232656741"/>
              </p:ext>
            </p:extLst>
          </p:nvPr>
        </p:nvGraphicFramePr>
        <p:xfrm>
          <a:off x="1719532" y="2236341"/>
          <a:ext cx="5715000" cy="3708400"/>
        </p:xfrm>
        <a:graphic>
          <a:graphicData uri="http://schemas.openxmlformats.org/drawingml/2006/table">
            <a:tbl>
              <a:tblPr firstRow="1" bandRow="1">
                <a:tableStyleId>{3B4B98B0-60AC-42C2-AFA5-B58CD77FA1E5}</a:tableStyleId>
              </a:tblPr>
              <a:tblGrid>
                <a:gridCol w="5715000">
                  <a:extLst>
                    <a:ext uri="{9D8B030D-6E8A-4147-A177-3AD203B41FA5}">
                      <a16:colId xmlns:a16="http://schemas.microsoft.com/office/drawing/2014/main" val="4167762128"/>
                    </a:ext>
                  </a:extLst>
                </a:gridCol>
              </a:tblGrid>
              <a:tr h="370840">
                <a:tc>
                  <a:txBody>
                    <a:bodyPr/>
                    <a:lstStyle/>
                    <a:p>
                      <a:r>
                        <a:rPr lang="en-US" sz="1800" b="0" kern="1200" dirty="0" smtClean="0">
                          <a:solidFill>
                            <a:schemeClr val="tx1"/>
                          </a:solidFill>
                          <a:effectLst/>
                          <a:latin typeface="+mn-lt"/>
                          <a:ea typeface="+mn-ea"/>
                          <a:cs typeface="+mn-cs"/>
                        </a:rPr>
                        <a:t>Device the file is 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3252613"/>
                  </a:ext>
                </a:extLst>
              </a:tr>
              <a:tr h="370840">
                <a:tc>
                  <a:txBody>
                    <a:bodyPr/>
                    <a:lstStyle/>
                    <a:p>
                      <a:r>
                        <a:rPr lang="en-US" sz="1800" b="0" kern="1200" dirty="0" smtClean="0">
                          <a:solidFill>
                            <a:schemeClr val="tx1"/>
                          </a:solidFill>
                          <a:effectLst/>
                          <a:latin typeface="+mn-lt"/>
                          <a:ea typeface="+mn-ea"/>
                          <a:cs typeface="+mn-cs"/>
                        </a:rPr>
                        <a:t>I-node number (which file on the device)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1970827"/>
                  </a:ext>
                </a:extLst>
              </a:tr>
              <a:tr h="370840">
                <a:tc>
                  <a:txBody>
                    <a:bodyPr/>
                    <a:lstStyle/>
                    <a:p>
                      <a:r>
                        <a:rPr lang="en-US" sz="1800" b="0" kern="1200" dirty="0" smtClean="0">
                          <a:solidFill>
                            <a:schemeClr val="tx1"/>
                          </a:solidFill>
                          <a:effectLst/>
                          <a:latin typeface="+mn-lt"/>
                          <a:ea typeface="+mn-ea"/>
                          <a:cs typeface="+mn-cs"/>
                        </a:rPr>
                        <a:t>File mode (includes protection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354076"/>
                  </a:ext>
                </a:extLst>
              </a:tr>
              <a:tr h="370840">
                <a:tc>
                  <a:txBody>
                    <a:bodyPr/>
                    <a:lstStyle/>
                    <a:p>
                      <a:r>
                        <a:rPr lang="en-US" sz="1800" b="0" kern="1200" dirty="0" smtClean="0">
                          <a:solidFill>
                            <a:schemeClr val="tx1"/>
                          </a:solidFill>
                          <a:effectLst/>
                          <a:latin typeface="+mn-lt"/>
                          <a:ea typeface="+mn-ea"/>
                          <a:cs typeface="+mn-cs"/>
                        </a:rPr>
                        <a:t>Number of links to the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6029355"/>
                  </a:ext>
                </a:extLst>
              </a:tr>
              <a:tr h="370840">
                <a:tc>
                  <a:txBody>
                    <a:bodyPr/>
                    <a:lstStyle/>
                    <a:p>
                      <a:r>
                        <a:rPr lang="en-US" sz="1800" b="0" kern="1200" dirty="0" smtClean="0">
                          <a:solidFill>
                            <a:schemeClr val="tx1"/>
                          </a:solidFill>
                          <a:effectLst/>
                          <a:latin typeface="+mn-lt"/>
                          <a:ea typeface="+mn-ea"/>
                          <a:cs typeface="+mn-cs"/>
                        </a:rPr>
                        <a:t>Identity of the file's owner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7967892"/>
                  </a:ext>
                </a:extLst>
              </a:tr>
              <a:tr h="370840">
                <a:tc>
                  <a:txBody>
                    <a:bodyPr/>
                    <a:lstStyle/>
                    <a:p>
                      <a:r>
                        <a:rPr lang="en-US" sz="1800" b="0" kern="1200" dirty="0" smtClean="0">
                          <a:solidFill>
                            <a:schemeClr val="tx1"/>
                          </a:solidFill>
                          <a:effectLst/>
                          <a:latin typeface="+mn-lt"/>
                          <a:ea typeface="+mn-ea"/>
                          <a:cs typeface="+mn-cs"/>
                        </a:rPr>
                        <a:t>Group the file belongs to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3818887"/>
                  </a:ext>
                </a:extLst>
              </a:tr>
              <a:tr h="370840">
                <a:tc>
                  <a:txBody>
                    <a:bodyPr/>
                    <a:lstStyle/>
                    <a:p>
                      <a:r>
                        <a:rPr lang="en-US" sz="1800" b="0" kern="1200" dirty="0" smtClean="0">
                          <a:solidFill>
                            <a:schemeClr val="tx1"/>
                          </a:solidFill>
                          <a:effectLst/>
                          <a:latin typeface="+mn-lt"/>
                          <a:ea typeface="+mn-ea"/>
                          <a:cs typeface="+mn-cs"/>
                        </a:rPr>
                        <a:t>File size (in bytes)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3994629"/>
                  </a:ext>
                </a:extLst>
              </a:tr>
              <a:tr h="370840">
                <a:tc>
                  <a:txBody>
                    <a:bodyPr/>
                    <a:lstStyle/>
                    <a:p>
                      <a:r>
                        <a:rPr lang="en-US" sz="1800" b="0" kern="1200" dirty="0" smtClean="0">
                          <a:solidFill>
                            <a:schemeClr val="tx1"/>
                          </a:solidFill>
                          <a:effectLst/>
                          <a:latin typeface="+mn-lt"/>
                          <a:ea typeface="+mn-ea"/>
                          <a:cs typeface="+mn-cs"/>
                        </a:rPr>
                        <a:t>Creation time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43355947"/>
                  </a:ext>
                </a:extLst>
              </a:tr>
              <a:tr h="370840">
                <a:tc>
                  <a:txBody>
                    <a:bodyPr/>
                    <a:lstStyle/>
                    <a:p>
                      <a:r>
                        <a:rPr lang="en-US" sz="1800" b="0" kern="1200" dirty="0" smtClean="0">
                          <a:solidFill>
                            <a:schemeClr val="tx1"/>
                          </a:solidFill>
                          <a:effectLst/>
                          <a:latin typeface="+mn-lt"/>
                          <a:ea typeface="+mn-ea"/>
                          <a:cs typeface="+mn-cs"/>
                        </a:rPr>
                        <a:t>Time of last access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3592283"/>
                  </a:ext>
                </a:extLst>
              </a:tr>
              <a:tr h="370840">
                <a:tc>
                  <a:txBody>
                    <a:bodyPr/>
                    <a:lstStyle/>
                    <a:p>
                      <a:r>
                        <a:rPr lang="en-US" sz="1800" b="0" kern="1200" dirty="0" smtClean="0">
                          <a:solidFill>
                            <a:schemeClr val="tx1"/>
                          </a:solidFill>
                          <a:effectLst/>
                          <a:latin typeface="+mn-lt"/>
                          <a:ea typeface="+mn-ea"/>
                          <a:cs typeface="+mn-cs"/>
                        </a:rPr>
                        <a:t>Time of last modification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392350"/>
                  </a:ext>
                </a:extLst>
              </a:tr>
            </a:tbl>
          </a:graphicData>
        </a:graphic>
      </p:graphicFrame>
    </p:spTree>
    <p:extLst>
      <p:ext uri="{BB962C8B-B14F-4D97-AF65-F5344CB8AC3E}">
        <p14:creationId xmlns:p14="http://schemas.microsoft.com/office/powerpoint/2010/main" val="36609345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Interfaces to Linux</a:t>
            </a:r>
            <a:endParaRPr lang="en-US" sz="900" b="0" dirty="0"/>
          </a:p>
        </p:txBody>
      </p:sp>
      <p:pic>
        <p:nvPicPr>
          <p:cNvPr id="7" name="Picture 2" descr="The layers in a Linux system. The diagram is a pyramidal structure with hardware at the bottom. The hardware consists of C P U, memory, disks, terminals, and so on. The layer above the hardware corresponds to the Linux operating system and it comprises of process management, memory management, the file system, Input output unit, and so on. This is the System call interface. Above the operating system is the Standard library that contains open, close, read, write, fork, and so on. This layer is the library interface. The layer above the standard library is the standard utility programs, containing shell, editors, compliers and so on. This layer is the user interface. The top most layer of the pyramid is, users. The standard utility programs and standard library are in user mode, while the operating system is in Kernel m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377867"/>
            <a:ext cx="748665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10-1. The layers in a Linux system.</a:t>
            </a:r>
          </a:p>
        </p:txBody>
      </p:sp>
    </p:spTree>
    <p:extLst>
      <p:ext uri="{BB962C8B-B14F-4D97-AF65-F5344CB8AC3E}">
        <p14:creationId xmlns:p14="http://schemas.microsoft.com/office/powerpoint/2010/main" val="24897003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i="0" dirty="0" smtClean="0"/>
              <a:t>File System Calls in Linux </a:t>
            </a:r>
            <a:r>
              <a:rPr lang="en-US" altLang="en-US" sz="2000" b="0" dirty="0" smtClean="0"/>
              <a:t>(3 </a:t>
            </a:r>
            <a:r>
              <a:rPr lang="en-US" altLang="en-US" sz="2000" b="0" dirty="0"/>
              <a:t>of 3) </a:t>
            </a:r>
            <a:r>
              <a:rPr lang="en-US" altLang="en-US" i="0" dirty="0" smtClean="0"/>
              <a:t> </a:t>
            </a:r>
          </a:p>
        </p:txBody>
      </p:sp>
      <p:sp>
        <p:nvSpPr>
          <p:cNvPr id="4" name="Text Placeholder 3"/>
          <p:cNvSpPr>
            <a:spLocks noGrp="1"/>
          </p:cNvSpPr>
          <p:nvPr>
            <p:ph type="body" idx="1"/>
          </p:nvPr>
        </p:nvSpPr>
        <p:spPr>
          <a:xfrm>
            <a:off x="457200" y="1495425"/>
            <a:ext cx="8229600" cy="997609"/>
          </a:xfrm>
        </p:spPr>
        <p:txBody>
          <a:bodyPr/>
          <a:lstStyle/>
          <a:p>
            <a:pPr marL="0" indent="0">
              <a:buNone/>
            </a:pPr>
            <a:r>
              <a:rPr lang="en-US" altLang="en-US" sz="2000" dirty="0"/>
              <a:t>Some system calls relating to directories. The return code s is −1 if an error has occurred; </a:t>
            </a:r>
            <a:r>
              <a:rPr lang="en-US" altLang="en-US" sz="2000" dirty="0" err="1"/>
              <a:t>dir</a:t>
            </a:r>
            <a:r>
              <a:rPr lang="en-US" altLang="en-US" sz="2000" dirty="0"/>
              <a:t> identifies a directory stream, and </a:t>
            </a:r>
            <a:r>
              <a:rPr lang="en-US" altLang="en-US" sz="2000" dirty="0" err="1"/>
              <a:t>dirent</a:t>
            </a:r>
            <a:r>
              <a:rPr lang="en-US" altLang="en-US" sz="2000" dirty="0"/>
              <a:t> is a directory entry. The parameters should be self explanatory</a:t>
            </a:r>
            <a:r>
              <a:rPr lang="en-US" altLang="en-US" sz="2000" dirty="0" smtClean="0"/>
              <a:t>.</a:t>
            </a:r>
            <a:endParaRPr lang="en-US" sz="2000" dirty="0"/>
          </a:p>
        </p:txBody>
      </p:sp>
      <p:graphicFrame>
        <p:nvGraphicFramePr>
          <p:cNvPr id="2" name="Table 1"/>
          <p:cNvGraphicFramePr>
            <a:graphicFrameLocks noGrp="1"/>
          </p:cNvGraphicFramePr>
          <p:nvPr>
            <p:extLst>
              <p:ext uri="{D42A27DB-BD31-4B8C-83A1-F6EECF244321}">
                <p14:modId xmlns:p14="http://schemas.microsoft.com/office/powerpoint/2010/main" val="2264197255"/>
              </p:ext>
            </p:extLst>
          </p:nvPr>
        </p:nvGraphicFramePr>
        <p:xfrm>
          <a:off x="457200" y="2675809"/>
          <a:ext cx="8229600" cy="3703320"/>
        </p:xfrm>
        <a:graphic>
          <a:graphicData uri="http://schemas.openxmlformats.org/drawingml/2006/table">
            <a:tbl>
              <a:tblPr firstRow="1" bandRow="1">
                <a:tableStyleId>{3B4B98B0-60AC-42C2-AFA5-B58CD77FA1E5}</a:tableStyleId>
              </a:tblPr>
              <a:tblGrid>
                <a:gridCol w="4114800">
                  <a:extLst>
                    <a:ext uri="{9D8B030D-6E8A-4147-A177-3AD203B41FA5}">
                      <a16:colId xmlns:a16="http://schemas.microsoft.com/office/drawing/2014/main" val="1874729620"/>
                    </a:ext>
                  </a:extLst>
                </a:gridCol>
                <a:gridCol w="4114800">
                  <a:extLst>
                    <a:ext uri="{9D8B030D-6E8A-4147-A177-3AD203B41FA5}">
                      <a16:colId xmlns:a16="http://schemas.microsoft.com/office/drawing/2014/main" val="3088400160"/>
                    </a:ext>
                  </a:extLst>
                </a:gridCol>
              </a:tblGrid>
              <a:tr h="0">
                <a:tc>
                  <a:txBody>
                    <a:bodyPr/>
                    <a:lstStyle/>
                    <a:p>
                      <a:r>
                        <a:rPr lang="en-US" sz="1800" b="1" kern="1200" dirty="0" smtClean="0">
                          <a:solidFill>
                            <a:schemeClr val="tx1"/>
                          </a:solidFill>
                          <a:effectLst/>
                          <a:latin typeface="+mn-lt"/>
                          <a:ea typeface="+mn-ea"/>
                          <a:cs typeface="+mn-cs"/>
                        </a:rPr>
                        <a:t>System call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effectLst/>
                          <a:latin typeface="+mn-lt"/>
                          <a:ea typeface="+mn-ea"/>
                          <a:cs typeface="+mn-cs"/>
                        </a:rPr>
                        <a:t>Description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7219073"/>
                  </a:ext>
                </a:extLst>
              </a:tr>
              <a:tr h="370840">
                <a:tc>
                  <a:txBody>
                    <a:bodyPr/>
                    <a:lstStyle/>
                    <a:p>
                      <a:r>
                        <a:rPr lang="en-US" sz="1800" kern="1200" dirty="0" smtClean="0">
                          <a:solidFill>
                            <a:schemeClr val="tx1"/>
                          </a:solidFill>
                          <a:effectLst/>
                          <a:latin typeface="+mn-lt"/>
                          <a:ea typeface="+mn-ea"/>
                          <a:cs typeface="+mn-cs"/>
                        </a:rPr>
                        <a:t>s= </a:t>
                      </a:r>
                      <a:r>
                        <a:rPr lang="en-US" sz="1800" kern="1200" dirty="0" err="1" smtClean="0">
                          <a:solidFill>
                            <a:schemeClr val="tx1"/>
                          </a:solidFill>
                          <a:effectLst/>
                          <a:latin typeface="+mn-lt"/>
                          <a:ea typeface="+mn-ea"/>
                          <a:cs typeface="+mn-cs"/>
                        </a:rPr>
                        <a:t>mkdir</a:t>
                      </a:r>
                      <a:r>
                        <a:rPr lang="en-US" sz="1800" kern="1200" dirty="0" smtClean="0">
                          <a:solidFill>
                            <a:schemeClr val="tx1"/>
                          </a:solidFill>
                          <a:effectLst/>
                          <a:latin typeface="+mn-lt"/>
                          <a:ea typeface="+mn-ea"/>
                          <a:cs typeface="+mn-cs"/>
                        </a:rPr>
                        <a:t>(path, mode)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Create a new directory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3573521"/>
                  </a:ext>
                </a:extLst>
              </a:tr>
              <a:tr h="370840">
                <a:tc>
                  <a:txBody>
                    <a:bodyPr/>
                    <a:lstStyle/>
                    <a:p>
                      <a:r>
                        <a:rPr lang="en-US" sz="1800" kern="1200" dirty="0" smtClean="0">
                          <a:solidFill>
                            <a:schemeClr val="tx1"/>
                          </a:solidFill>
                          <a:effectLst/>
                          <a:latin typeface="+mn-lt"/>
                          <a:ea typeface="+mn-ea"/>
                          <a:cs typeface="+mn-cs"/>
                        </a:rPr>
                        <a:t>s =</a:t>
                      </a:r>
                      <a:r>
                        <a:rPr lang="en-US" sz="1800" kern="1200" dirty="0" err="1" smtClean="0">
                          <a:solidFill>
                            <a:schemeClr val="tx1"/>
                          </a:solidFill>
                          <a:effectLst/>
                          <a:latin typeface="+mn-lt"/>
                          <a:ea typeface="+mn-ea"/>
                          <a:cs typeface="+mn-cs"/>
                        </a:rPr>
                        <a:t>rmdir</a:t>
                      </a:r>
                      <a:r>
                        <a:rPr lang="en-US" sz="1800" kern="1200" dirty="0" smtClean="0">
                          <a:solidFill>
                            <a:schemeClr val="tx1"/>
                          </a:solidFill>
                          <a:effectLst/>
                          <a:latin typeface="+mn-lt"/>
                          <a:ea typeface="+mn-ea"/>
                          <a:cs typeface="+mn-cs"/>
                        </a:rPr>
                        <a:t>(path)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Remove a directory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6937459"/>
                  </a:ext>
                </a:extLst>
              </a:tr>
              <a:tr h="370840">
                <a:tc>
                  <a:txBody>
                    <a:bodyPr/>
                    <a:lstStyle/>
                    <a:p>
                      <a:r>
                        <a:rPr lang="en-US" sz="1800" kern="1200" dirty="0" smtClean="0">
                          <a:solidFill>
                            <a:schemeClr val="tx1"/>
                          </a:solidFill>
                          <a:effectLst/>
                          <a:latin typeface="+mn-lt"/>
                          <a:ea typeface="+mn-ea"/>
                          <a:cs typeface="+mn-cs"/>
                        </a:rPr>
                        <a:t>s= link(</a:t>
                      </a:r>
                      <a:r>
                        <a:rPr lang="en-US" sz="1800" kern="1200" dirty="0" err="1" smtClean="0">
                          <a:solidFill>
                            <a:schemeClr val="tx1"/>
                          </a:solidFill>
                          <a:effectLst/>
                          <a:latin typeface="+mn-lt"/>
                          <a:ea typeface="+mn-ea"/>
                          <a:cs typeface="+mn-cs"/>
                        </a:rPr>
                        <a:t>oldpath</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newpath</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Create a link to an existing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8070084"/>
                  </a:ext>
                </a:extLst>
              </a:tr>
              <a:tr h="370840">
                <a:tc>
                  <a:txBody>
                    <a:bodyPr/>
                    <a:lstStyle/>
                    <a:p>
                      <a:r>
                        <a:rPr lang="en-US" sz="1800" kern="1200" dirty="0" smtClean="0">
                          <a:solidFill>
                            <a:schemeClr val="tx1"/>
                          </a:solidFill>
                          <a:effectLst/>
                          <a:latin typeface="+mn-lt"/>
                          <a:ea typeface="+mn-ea"/>
                          <a:cs typeface="+mn-cs"/>
                        </a:rPr>
                        <a:t>s =unlink(path)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Unlink a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794705"/>
                  </a:ext>
                </a:extLst>
              </a:tr>
              <a:tr h="370840">
                <a:tc>
                  <a:txBody>
                    <a:bodyPr/>
                    <a:lstStyle/>
                    <a:p>
                      <a:r>
                        <a:rPr lang="en-US" sz="1800" kern="1200" dirty="0" smtClean="0">
                          <a:solidFill>
                            <a:schemeClr val="tx1"/>
                          </a:solidFill>
                          <a:effectLst/>
                          <a:latin typeface="+mn-lt"/>
                          <a:ea typeface="+mn-ea"/>
                          <a:cs typeface="+mn-cs"/>
                        </a:rPr>
                        <a:t>s =</a:t>
                      </a:r>
                      <a:r>
                        <a:rPr lang="en-US" sz="1800" kern="1200" dirty="0" err="1" smtClean="0">
                          <a:solidFill>
                            <a:schemeClr val="tx1"/>
                          </a:solidFill>
                          <a:effectLst/>
                          <a:latin typeface="+mn-lt"/>
                          <a:ea typeface="+mn-ea"/>
                          <a:cs typeface="+mn-cs"/>
                        </a:rPr>
                        <a:t>chdir</a:t>
                      </a:r>
                      <a:r>
                        <a:rPr lang="en-US" sz="1800" kern="1200" dirty="0" smtClean="0">
                          <a:solidFill>
                            <a:schemeClr val="tx1"/>
                          </a:solidFill>
                          <a:effectLst/>
                          <a:latin typeface="+mn-lt"/>
                          <a:ea typeface="+mn-ea"/>
                          <a:cs typeface="+mn-cs"/>
                        </a:rPr>
                        <a:t>(path)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Change the working directory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53370"/>
                  </a:ext>
                </a:extLst>
              </a:tr>
              <a:tr h="370840">
                <a:tc>
                  <a:txBody>
                    <a:bodyPr/>
                    <a:lstStyle/>
                    <a:p>
                      <a:r>
                        <a:rPr lang="en-US" sz="1800" kern="1200" dirty="0" err="1" smtClean="0">
                          <a:solidFill>
                            <a:schemeClr val="tx1"/>
                          </a:solidFill>
                          <a:effectLst/>
                          <a:latin typeface="+mn-lt"/>
                          <a:ea typeface="+mn-ea"/>
                          <a:cs typeface="+mn-cs"/>
                        </a:rPr>
                        <a:t>dir</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opendir</a:t>
                      </a:r>
                      <a:r>
                        <a:rPr lang="en-US" sz="1800" kern="1200" dirty="0" smtClean="0">
                          <a:solidFill>
                            <a:schemeClr val="tx1"/>
                          </a:solidFill>
                          <a:effectLst/>
                          <a:latin typeface="+mn-lt"/>
                          <a:ea typeface="+mn-ea"/>
                          <a:cs typeface="+mn-cs"/>
                        </a:rPr>
                        <a:t>(path)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Open a directory for reading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7094861"/>
                  </a:ext>
                </a:extLst>
              </a:tr>
              <a:tr h="370840">
                <a:tc>
                  <a:txBody>
                    <a:bodyPr/>
                    <a:lstStyle/>
                    <a:p>
                      <a:r>
                        <a:rPr lang="en-US" sz="1800" kern="1200" dirty="0" smtClean="0">
                          <a:solidFill>
                            <a:schemeClr val="tx1"/>
                          </a:solidFill>
                          <a:effectLst/>
                          <a:latin typeface="+mn-lt"/>
                          <a:ea typeface="+mn-ea"/>
                          <a:cs typeface="+mn-cs"/>
                        </a:rPr>
                        <a:t>s =</a:t>
                      </a:r>
                      <a:r>
                        <a:rPr lang="en-US" sz="1800" kern="1200" dirty="0" err="1" smtClean="0">
                          <a:solidFill>
                            <a:schemeClr val="tx1"/>
                          </a:solidFill>
                          <a:effectLst/>
                          <a:latin typeface="+mn-lt"/>
                          <a:ea typeface="+mn-ea"/>
                          <a:cs typeface="+mn-cs"/>
                        </a:rPr>
                        <a:t>closedir</a:t>
                      </a: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dir</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Close a directory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14762609"/>
                  </a:ext>
                </a:extLst>
              </a:tr>
              <a:tr h="370840">
                <a:tc>
                  <a:txBody>
                    <a:bodyPr/>
                    <a:lstStyle/>
                    <a:p>
                      <a:r>
                        <a:rPr lang="en-US" sz="1800" kern="1200" dirty="0" err="1" smtClean="0">
                          <a:solidFill>
                            <a:schemeClr val="tx1"/>
                          </a:solidFill>
                          <a:effectLst/>
                          <a:latin typeface="+mn-lt"/>
                          <a:ea typeface="+mn-ea"/>
                          <a:cs typeface="+mn-cs"/>
                        </a:rPr>
                        <a:t>dirent</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readdir</a:t>
                      </a: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dir</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Read one directory entry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7994913"/>
                  </a:ext>
                </a:extLst>
              </a:tr>
              <a:tr h="370840">
                <a:tc>
                  <a:txBody>
                    <a:bodyPr/>
                    <a:lstStyle/>
                    <a:p>
                      <a:r>
                        <a:rPr lang="en-US" sz="1800" kern="1200" dirty="0" err="1" smtClean="0">
                          <a:solidFill>
                            <a:schemeClr val="tx1"/>
                          </a:solidFill>
                          <a:effectLst/>
                          <a:latin typeface="+mn-lt"/>
                          <a:ea typeface="+mn-ea"/>
                          <a:cs typeface="+mn-cs"/>
                        </a:rPr>
                        <a:t>rewinddir</a:t>
                      </a:r>
                      <a:r>
                        <a:rPr lang="en-US" sz="1800" kern="1200" dirty="0" smtClean="0">
                          <a:solidFill>
                            <a:schemeClr val="tx1"/>
                          </a:solidFill>
                          <a:effectLst/>
                          <a:latin typeface="+mn-lt"/>
                          <a:ea typeface="+mn-ea"/>
                          <a:cs typeface="+mn-cs"/>
                        </a:rPr>
                        <a:t>(</a:t>
                      </a:r>
                      <a:r>
                        <a:rPr lang="en-US" sz="1800" kern="1200" dirty="0" err="1" smtClean="0">
                          <a:solidFill>
                            <a:schemeClr val="tx1"/>
                          </a:solidFill>
                          <a:effectLst/>
                          <a:latin typeface="+mn-lt"/>
                          <a:ea typeface="+mn-ea"/>
                          <a:cs typeface="+mn-cs"/>
                        </a:rPr>
                        <a:t>dir</a:t>
                      </a:r>
                      <a:r>
                        <a:rPr lang="en-US" sz="1800" kern="1200" dirty="0" smtClean="0">
                          <a:solidFill>
                            <a:schemeClr val="tx1"/>
                          </a:solidFill>
                          <a:effectLst/>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Rewind a directory so it can be reread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68221291"/>
                  </a:ext>
                </a:extLst>
              </a:tr>
            </a:tbl>
          </a:graphicData>
        </a:graphic>
      </p:graphicFrame>
    </p:spTree>
    <p:extLst>
      <p:ext uri="{BB962C8B-B14F-4D97-AF65-F5344CB8AC3E}">
        <p14:creationId xmlns:p14="http://schemas.microsoft.com/office/powerpoint/2010/main" val="13529950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i="0" dirty="0" smtClean="0"/>
              <a:t>The Linux Virtual File System</a:t>
            </a:r>
          </a:p>
        </p:txBody>
      </p:sp>
      <p:sp>
        <p:nvSpPr>
          <p:cNvPr id="4" name="Text Placeholder 3"/>
          <p:cNvSpPr>
            <a:spLocks noGrp="1"/>
          </p:cNvSpPr>
          <p:nvPr>
            <p:ph type="body" idx="1"/>
          </p:nvPr>
        </p:nvSpPr>
        <p:spPr>
          <a:xfrm>
            <a:off x="457200" y="1495426"/>
            <a:ext cx="8229600" cy="480024"/>
          </a:xfrm>
        </p:spPr>
        <p:txBody>
          <a:bodyPr/>
          <a:lstStyle/>
          <a:p>
            <a:pPr marL="0" indent="0">
              <a:buNone/>
            </a:pPr>
            <a:r>
              <a:rPr lang="en-US" altLang="en-US" dirty="0"/>
              <a:t>File system abstractions supported by the </a:t>
            </a:r>
            <a:r>
              <a:rPr lang="en-US" altLang="en-US" dirty="0" smtClean="0"/>
              <a:t>V</a:t>
            </a:r>
            <a:r>
              <a:rPr lang="en-US" altLang="en-US" sz="100" dirty="0" smtClean="0"/>
              <a:t> </a:t>
            </a:r>
            <a:r>
              <a:rPr lang="en-US" altLang="en-US" dirty="0" smtClean="0"/>
              <a:t>F</a:t>
            </a:r>
            <a:r>
              <a:rPr lang="en-US" altLang="en-US" sz="100" dirty="0" smtClean="0"/>
              <a:t> </a:t>
            </a:r>
            <a:r>
              <a:rPr lang="en-US" altLang="en-US" dirty="0" smtClean="0"/>
              <a:t>S.</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2378231911"/>
              </p:ext>
            </p:extLst>
          </p:nvPr>
        </p:nvGraphicFramePr>
        <p:xfrm>
          <a:off x="533400" y="2750245"/>
          <a:ext cx="8077200" cy="2331720"/>
        </p:xfrm>
        <a:graphic>
          <a:graphicData uri="http://schemas.openxmlformats.org/drawingml/2006/table">
            <a:tbl>
              <a:tblPr firstRow="1" bandRow="1">
                <a:tableStyleId>{3B4B98B0-60AC-42C2-AFA5-B58CD77FA1E5}</a:tableStyleId>
              </a:tblPr>
              <a:tblGrid>
                <a:gridCol w="1447800">
                  <a:extLst>
                    <a:ext uri="{9D8B030D-6E8A-4147-A177-3AD203B41FA5}">
                      <a16:colId xmlns:a16="http://schemas.microsoft.com/office/drawing/2014/main" val="2720459649"/>
                    </a:ext>
                  </a:extLst>
                </a:gridCol>
                <a:gridCol w="3937000">
                  <a:extLst>
                    <a:ext uri="{9D8B030D-6E8A-4147-A177-3AD203B41FA5}">
                      <a16:colId xmlns:a16="http://schemas.microsoft.com/office/drawing/2014/main" val="1374006796"/>
                    </a:ext>
                  </a:extLst>
                </a:gridCol>
                <a:gridCol w="2692400">
                  <a:extLst>
                    <a:ext uri="{9D8B030D-6E8A-4147-A177-3AD203B41FA5}">
                      <a16:colId xmlns:a16="http://schemas.microsoft.com/office/drawing/2014/main" val="4282868209"/>
                    </a:ext>
                  </a:extLst>
                </a:gridCol>
              </a:tblGrid>
              <a:tr h="370840">
                <a:tc>
                  <a:txBody>
                    <a:bodyPr/>
                    <a:lstStyle/>
                    <a:p>
                      <a:r>
                        <a:rPr lang="en-US" sz="1800" b="1" kern="1200" dirty="0" smtClean="0">
                          <a:solidFill>
                            <a:schemeClr val="tx1"/>
                          </a:solidFill>
                          <a:effectLst/>
                          <a:latin typeface="+mn-lt"/>
                          <a:ea typeface="+mn-ea"/>
                          <a:cs typeface="+mn-cs"/>
                        </a:rPr>
                        <a:t>Object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smtClean="0">
                          <a:solidFill>
                            <a:schemeClr val="tx1"/>
                          </a:solidFill>
                          <a:effectLst/>
                          <a:latin typeface="+mn-lt"/>
                          <a:ea typeface="+mn-ea"/>
                          <a:cs typeface="+mn-cs"/>
                        </a:rPr>
                        <a:t>Description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kern="1200" dirty="0" smtClean="0">
                          <a:solidFill>
                            <a:schemeClr val="tx1"/>
                          </a:solidFill>
                          <a:effectLst/>
                          <a:latin typeface="+mn-lt"/>
                          <a:ea typeface="+mn-ea"/>
                          <a:cs typeface="+mn-cs"/>
                        </a:rPr>
                        <a:t>Operation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0365843"/>
                  </a:ext>
                </a:extLst>
              </a:tr>
              <a:tr h="370840">
                <a:tc>
                  <a:txBody>
                    <a:bodyPr/>
                    <a:lstStyle/>
                    <a:p>
                      <a:r>
                        <a:rPr lang="en-US" sz="1800" kern="1200" dirty="0" smtClean="0">
                          <a:solidFill>
                            <a:schemeClr val="tx1"/>
                          </a:solidFill>
                          <a:effectLst/>
                          <a:latin typeface="+mn-lt"/>
                          <a:ea typeface="+mn-ea"/>
                          <a:cs typeface="+mn-cs"/>
                        </a:rPr>
                        <a:t>Superblock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specific </a:t>
                      </a:r>
                      <a:r>
                        <a:rPr lang="en-US" sz="1800" kern="1200" dirty="0" err="1" smtClean="0">
                          <a:solidFill>
                            <a:schemeClr val="tx1"/>
                          </a:solidFill>
                          <a:effectLst/>
                          <a:latin typeface="+mn-lt"/>
                          <a:ea typeface="+mn-ea"/>
                          <a:cs typeface="+mn-cs"/>
                        </a:rPr>
                        <a:t>filesystem</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err="1" smtClean="0">
                          <a:solidFill>
                            <a:schemeClr val="tx1"/>
                          </a:solidFill>
                          <a:effectLst/>
                          <a:latin typeface="+mn-lt"/>
                          <a:ea typeface="+mn-ea"/>
                          <a:cs typeface="+mn-cs"/>
                        </a:rPr>
                        <a:t>read_inode</a:t>
                      </a:r>
                      <a:r>
                        <a:rPr lang="en-US" sz="1800" kern="1200" dirty="0" smtClean="0">
                          <a:solidFill>
                            <a:schemeClr val="tx1"/>
                          </a:solidFill>
                          <a:effectLst/>
                          <a:latin typeface="+mn-lt"/>
                          <a:ea typeface="+mn-ea"/>
                          <a:cs typeface="+mn-cs"/>
                        </a:rPr>
                        <a:t>, sync fs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2237994"/>
                  </a:ext>
                </a:extLst>
              </a:tr>
              <a:tr h="370840">
                <a:tc>
                  <a:txBody>
                    <a:bodyPr/>
                    <a:lstStyle/>
                    <a:p>
                      <a:r>
                        <a:rPr lang="en-US" sz="1800" kern="1200" dirty="0" err="1" smtClean="0">
                          <a:solidFill>
                            <a:schemeClr val="tx1"/>
                          </a:solidFill>
                          <a:effectLst/>
                          <a:latin typeface="+mn-lt"/>
                          <a:ea typeface="+mn-ea"/>
                          <a:cs typeface="+mn-cs"/>
                        </a:rPr>
                        <a:t>Dentry</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directory entry, single component of a path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create, link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7316391"/>
                  </a:ext>
                </a:extLst>
              </a:tr>
              <a:tr h="370840">
                <a:tc>
                  <a:txBody>
                    <a:bodyPr/>
                    <a:lstStyle/>
                    <a:p>
                      <a:r>
                        <a:rPr lang="en-US" sz="1800" kern="1200" dirty="0" smtClean="0">
                          <a:solidFill>
                            <a:schemeClr val="tx1"/>
                          </a:solidFill>
                          <a:effectLst/>
                          <a:latin typeface="+mn-lt"/>
                          <a:ea typeface="+mn-ea"/>
                          <a:cs typeface="+mn-cs"/>
                        </a:rPr>
                        <a:t>I-node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specific 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err="1" smtClean="0">
                          <a:solidFill>
                            <a:schemeClr val="tx1"/>
                          </a:solidFill>
                          <a:effectLst/>
                          <a:latin typeface="+mn-lt"/>
                          <a:ea typeface="+mn-ea"/>
                          <a:cs typeface="+mn-cs"/>
                        </a:rPr>
                        <a:t>d_compare</a:t>
                      </a:r>
                      <a:r>
                        <a:rPr lang="en-US" sz="1800" kern="1200" dirty="0" smtClean="0">
                          <a:solidFill>
                            <a:schemeClr val="tx1"/>
                          </a:solidFill>
                          <a:effectLst/>
                          <a:latin typeface="+mn-lt"/>
                          <a:ea typeface="+mn-ea"/>
                          <a:cs typeface="+mn-cs"/>
                        </a:rPr>
                        <a:t>, </a:t>
                      </a:r>
                      <a:r>
                        <a:rPr lang="en-US" sz="1800" kern="1200" dirty="0" err="1" smtClean="0">
                          <a:solidFill>
                            <a:schemeClr val="tx1"/>
                          </a:solidFill>
                          <a:effectLst/>
                          <a:latin typeface="+mn-lt"/>
                          <a:ea typeface="+mn-ea"/>
                          <a:cs typeface="+mn-cs"/>
                        </a:rPr>
                        <a:t>d_delete</a:t>
                      </a:r>
                      <a:r>
                        <a:rPr lang="en-US" sz="18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92720391"/>
                  </a:ext>
                </a:extLst>
              </a:tr>
              <a:tr h="370840">
                <a:tc>
                  <a:txBody>
                    <a:bodyPr/>
                    <a:lstStyle/>
                    <a:p>
                      <a:r>
                        <a:rPr lang="en-US" sz="1800" kern="1200" dirty="0" smtClean="0">
                          <a:solidFill>
                            <a:schemeClr val="tx1"/>
                          </a:solidFill>
                          <a:effectLst/>
                          <a:latin typeface="+mn-lt"/>
                          <a:ea typeface="+mn-ea"/>
                          <a:cs typeface="+mn-cs"/>
                        </a:rPr>
                        <a:t>File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kern="1200" dirty="0" smtClean="0">
                          <a:solidFill>
                            <a:schemeClr val="tx1"/>
                          </a:solidFill>
                          <a:effectLst/>
                          <a:latin typeface="+mn-lt"/>
                          <a:ea typeface="+mn-ea"/>
                          <a:cs typeface="+mn-cs"/>
                        </a:rPr>
                        <a:t>open file associated with a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effectLst/>
                          <a:latin typeface="+mn-lt"/>
                          <a:ea typeface="+mn-ea"/>
                          <a:cs typeface="+mn-cs"/>
                        </a:rPr>
                        <a:t>read, write </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40877850"/>
                  </a:ext>
                </a:extLst>
              </a:tr>
            </a:tbl>
          </a:graphicData>
        </a:graphic>
      </p:graphicFrame>
    </p:spTree>
    <p:extLst>
      <p:ext uri="{BB962C8B-B14F-4D97-AF65-F5344CB8AC3E}">
        <p14:creationId xmlns:p14="http://schemas.microsoft.com/office/powerpoint/2010/main" val="4267961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i="0" dirty="0" smtClean="0"/>
              <a:t>The Linux Ext2 File System </a:t>
            </a:r>
            <a:r>
              <a:rPr lang="en-US" altLang="en-US" sz="2000" b="0" dirty="0" smtClean="0"/>
              <a:t>( 1 of </a:t>
            </a:r>
            <a:r>
              <a:rPr lang="en-US" altLang="en-US" sz="2000" b="0" dirty="0"/>
              <a:t>4</a:t>
            </a:r>
            <a:r>
              <a:rPr lang="en-US" altLang="en-US" sz="2000" b="0" dirty="0" smtClean="0"/>
              <a:t>)</a:t>
            </a:r>
            <a:endParaRPr lang="en-US" altLang="en-US" b="0" i="0" dirty="0" smtClean="0"/>
          </a:p>
        </p:txBody>
      </p:sp>
      <p:pic>
        <p:nvPicPr>
          <p:cNvPr id="54277" name="Picture 2" descr="The disk layout of the Linux e x t 2 file system. The layout contains a Boot function and a series of block groups. The first five block groups, 0, 1, 2, 3 and 4, are displayed. Each block group contains a super block, group descriptor, block bitmap, I node bitmap, I nodes and the data blo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223187"/>
            <a:ext cx="739140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275" name="Text Placeholder 2"/>
          <p:cNvSpPr>
            <a:spLocks noGrp="1"/>
          </p:cNvSpPr>
          <p:nvPr>
            <p:ph type="body" idx="1"/>
          </p:nvPr>
        </p:nvSpPr>
        <p:spPr/>
        <p:txBody>
          <a:bodyPr anchor="b"/>
          <a:lstStyle/>
          <a:p>
            <a:r>
              <a:rPr lang="en-US" altLang="en-US" i="0" dirty="0" smtClean="0">
                <a:latin typeface="+mn-lt"/>
              </a:rPr>
              <a:t>Figure 10-31. Disk layout of the Linux ext2 file system.</a:t>
            </a:r>
          </a:p>
        </p:txBody>
      </p:sp>
    </p:spTree>
    <p:extLst>
      <p:ext uri="{BB962C8B-B14F-4D97-AF65-F5344CB8AC3E}">
        <p14:creationId xmlns:p14="http://schemas.microsoft.com/office/powerpoint/2010/main" val="5266699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i="0" dirty="0" smtClean="0"/>
              <a:t>The Linux Ext2 File System </a:t>
            </a:r>
            <a:r>
              <a:rPr lang="en-US" altLang="en-US" sz="2000" b="0" dirty="0" smtClean="0"/>
              <a:t>(2 </a:t>
            </a:r>
            <a:r>
              <a:rPr lang="en-US" altLang="en-US" sz="2000" b="0" dirty="0"/>
              <a:t>of 4</a:t>
            </a:r>
            <a:r>
              <a:rPr lang="en-US" altLang="en-US" sz="2000" b="0" dirty="0" smtClean="0"/>
              <a:t>)</a:t>
            </a:r>
            <a:endParaRPr lang="en-US" altLang="en-US" i="0" dirty="0" smtClean="0"/>
          </a:p>
        </p:txBody>
      </p:sp>
      <p:pic>
        <p:nvPicPr>
          <p:cNvPr id="55301" name="Picture 2" descr="A Linux directory with three files. In A, the sequence of the directory is as follows. I node number, 19. Entry size, 42. Type, F. File name length, 8. Colossal. I node number 42. Entry size 88. Type F. File name length, 10. Voluminous. I node number, 88. Entry size, not defined. Type, D. File name length, 6. Big directory. Unused segment. In B, the voluminous section, I node number 42, Entry size 88, Type F, File name length 10, has been removed and replaced by an unused space. The first section now has an entry size of 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709" y="1828923"/>
            <a:ext cx="5796582" cy="291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299" name="Text Placeholder 2"/>
          <p:cNvSpPr>
            <a:spLocks noGrp="1"/>
          </p:cNvSpPr>
          <p:nvPr>
            <p:ph type="body" idx="1"/>
          </p:nvPr>
        </p:nvSpPr>
        <p:spPr/>
        <p:txBody>
          <a:bodyPr anchor="b"/>
          <a:lstStyle/>
          <a:p>
            <a:r>
              <a:rPr lang="en-US" altLang="en-US" i="0" dirty="0" smtClean="0">
                <a:latin typeface="+mn-lt"/>
              </a:rPr>
              <a:t>Figure 10-32. (a) A Linux directory with three files. (b) The same directory after the file voluminous has been removed.</a:t>
            </a:r>
          </a:p>
        </p:txBody>
      </p:sp>
    </p:spTree>
    <p:extLst>
      <p:ext uri="{BB962C8B-B14F-4D97-AF65-F5344CB8AC3E}">
        <p14:creationId xmlns:p14="http://schemas.microsoft.com/office/powerpoint/2010/main" val="1099481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smtClean="0"/>
              <a:t>The Linux Ext2 File System </a:t>
            </a:r>
            <a:r>
              <a:rPr lang="en-US" altLang="en-US" sz="2000" b="0" dirty="0" smtClean="0"/>
              <a:t>(3 </a:t>
            </a:r>
            <a:r>
              <a:rPr lang="en-US" altLang="en-US" sz="2000" b="0" dirty="0"/>
              <a:t>of </a:t>
            </a:r>
            <a:r>
              <a:rPr lang="en-US" altLang="en-US" sz="2000" b="0" dirty="0" smtClean="0"/>
              <a:t>4)</a:t>
            </a:r>
            <a:r>
              <a:rPr lang="en-US" altLang="en-US" dirty="0" smtClean="0"/>
              <a:t> </a:t>
            </a:r>
          </a:p>
        </p:txBody>
      </p:sp>
      <p:sp>
        <p:nvSpPr>
          <p:cNvPr id="2" name="Text Placeholder 1"/>
          <p:cNvSpPr>
            <a:spLocks noGrp="1"/>
          </p:cNvSpPr>
          <p:nvPr>
            <p:ph type="body" idx="1"/>
          </p:nvPr>
        </p:nvSpPr>
        <p:spPr>
          <a:xfrm>
            <a:off x="457200" y="1495426"/>
            <a:ext cx="8229600" cy="488650"/>
          </a:xfrm>
        </p:spPr>
        <p:txBody>
          <a:bodyPr/>
          <a:lstStyle/>
          <a:p>
            <a:pPr marL="0" indent="0">
              <a:buNone/>
            </a:pPr>
            <a:r>
              <a:rPr lang="en-US" altLang="en-US" dirty="0"/>
              <a:t>Some fields in the </a:t>
            </a:r>
            <a:r>
              <a:rPr lang="en-US" altLang="en-US" dirty="0" err="1"/>
              <a:t>i</a:t>
            </a:r>
            <a:r>
              <a:rPr lang="en-US" altLang="en-US" dirty="0"/>
              <a:t>-node structure in </a:t>
            </a:r>
            <a:r>
              <a:rPr lang="en-US" altLang="en-US" dirty="0" smtClean="0"/>
              <a:t>Linux</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2518939428"/>
              </p:ext>
            </p:extLst>
          </p:nvPr>
        </p:nvGraphicFramePr>
        <p:xfrm>
          <a:off x="952500" y="2166852"/>
          <a:ext cx="7239000" cy="3931920"/>
        </p:xfrm>
        <a:graphic>
          <a:graphicData uri="http://schemas.openxmlformats.org/drawingml/2006/table">
            <a:tbl>
              <a:tblPr firstRow="1" bandRow="1">
                <a:tableStyleId>{3B4B98B0-60AC-42C2-AFA5-B58CD77FA1E5}</a:tableStyleId>
              </a:tblPr>
              <a:tblGrid>
                <a:gridCol w="838200">
                  <a:extLst>
                    <a:ext uri="{9D8B030D-6E8A-4147-A177-3AD203B41FA5}">
                      <a16:colId xmlns:a16="http://schemas.microsoft.com/office/drawing/2014/main" val="3092606785"/>
                    </a:ext>
                  </a:extLst>
                </a:gridCol>
                <a:gridCol w="762000">
                  <a:extLst>
                    <a:ext uri="{9D8B030D-6E8A-4147-A177-3AD203B41FA5}">
                      <a16:colId xmlns:a16="http://schemas.microsoft.com/office/drawing/2014/main" val="908050254"/>
                    </a:ext>
                  </a:extLst>
                </a:gridCol>
                <a:gridCol w="5638800">
                  <a:extLst>
                    <a:ext uri="{9D8B030D-6E8A-4147-A177-3AD203B41FA5}">
                      <a16:colId xmlns:a16="http://schemas.microsoft.com/office/drawing/2014/main" val="3093099731"/>
                    </a:ext>
                  </a:extLst>
                </a:gridCol>
              </a:tblGrid>
              <a:tr h="296727">
                <a:tc>
                  <a:txBody>
                    <a:bodyPr/>
                    <a:lstStyle/>
                    <a:p>
                      <a:r>
                        <a:rPr lang="en-US" sz="1600" dirty="0" smtClean="0"/>
                        <a:t>Field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Bytes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Description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4895801"/>
                  </a:ext>
                </a:extLst>
              </a:tr>
              <a:tr h="296727">
                <a:tc>
                  <a:txBody>
                    <a:bodyPr/>
                    <a:lstStyle/>
                    <a:p>
                      <a:r>
                        <a:rPr lang="en-US" sz="1600" kern="1200" dirty="0" smtClean="0">
                          <a:solidFill>
                            <a:schemeClr val="tx1"/>
                          </a:solidFill>
                          <a:effectLst/>
                          <a:latin typeface="+mn-lt"/>
                          <a:ea typeface="+mn-ea"/>
                          <a:cs typeface="+mn-cs"/>
                        </a:rPr>
                        <a:t>Mode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File type, protection bits, </a:t>
                      </a:r>
                      <a:r>
                        <a:rPr lang="en-US" sz="1600" kern="1200" dirty="0" err="1" smtClean="0">
                          <a:solidFill>
                            <a:schemeClr val="tx1"/>
                          </a:solidFill>
                          <a:effectLst/>
                          <a:latin typeface="+mn-lt"/>
                          <a:ea typeface="+mn-ea"/>
                          <a:cs typeface="+mn-cs"/>
                        </a:rPr>
                        <a:t>setuid</a:t>
                      </a:r>
                      <a:r>
                        <a:rPr lang="en-US" sz="1600" kern="1200" dirty="0" smtClean="0">
                          <a:solidFill>
                            <a:schemeClr val="tx1"/>
                          </a:solidFill>
                          <a:effectLst/>
                          <a:latin typeface="+mn-lt"/>
                          <a:ea typeface="+mn-ea"/>
                          <a:cs typeface="+mn-cs"/>
                        </a:rPr>
                        <a:t>, </a:t>
                      </a:r>
                      <a:r>
                        <a:rPr lang="en-US" sz="1600" kern="1200" dirty="0" err="1" smtClean="0">
                          <a:solidFill>
                            <a:schemeClr val="tx1"/>
                          </a:solidFill>
                          <a:effectLst/>
                          <a:latin typeface="+mn-lt"/>
                          <a:ea typeface="+mn-ea"/>
                          <a:cs typeface="+mn-cs"/>
                        </a:rPr>
                        <a:t>setgid</a:t>
                      </a:r>
                      <a:r>
                        <a:rPr lang="en-US" sz="1600" kern="1200" dirty="0" smtClean="0">
                          <a:solidFill>
                            <a:schemeClr val="tx1"/>
                          </a:solidFill>
                          <a:effectLst/>
                          <a:latin typeface="+mn-lt"/>
                          <a:ea typeface="+mn-ea"/>
                          <a:cs typeface="+mn-cs"/>
                        </a:rPr>
                        <a:t> bits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3949561"/>
                  </a:ext>
                </a:extLst>
              </a:tr>
              <a:tr h="296727">
                <a:tc>
                  <a:txBody>
                    <a:bodyPr/>
                    <a:lstStyle/>
                    <a:p>
                      <a:r>
                        <a:rPr lang="en-US" sz="1600" kern="1200" dirty="0" err="1" smtClean="0">
                          <a:solidFill>
                            <a:schemeClr val="tx1"/>
                          </a:solidFill>
                          <a:effectLst/>
                          <a:latin typeface="+mn-lt"/>
                          <a:ea typeface="+mn-ea"/>
                          <a:cs typeface="+mn-cs"/>
                        </a:rPr>
                        <a:t>NIinks</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Number of directory entries pointing to this </a:t>
                      </a:r>
                      <a:r>
                        <a:rPr lang="en-US" sz="1600" kern="1200" dirty="0" err="1" smtClean="0">
                          <a:solidFill>
                            <a:schemeClr val="tx1"/>
                          </a:solidFill>
                          <a:effectLst/>
                          <a:latin typeface="+mn-lt"/>
                          <a:ea typeface="+mn-ea"/>
                          <a:cs typeface="+mn-cs"/>
                        </a:rPr>
                        <a:t>i</a:t>
                      </a:r>
                      <a:r>
                        <a:rPr lang="en-US" sz="1600" kern="1200" dirty="0" smtClean="0">
                          <a:solidFill>
                            <a:schemeClr val="tx1"/>
                          </a:solidFill>
                          <a:effectLst/>
                          <a:latin typeface="+mn-lt"/>
                          <a:ea typeface="+mn-ea"/>
                          <a:cs typeface="+mn-cs"/>
                        </a:rPr>
                        <a:t>-node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0137414"/>
                  </a:ext>
                </a:extLst>
              </a:tr>
              <a:tr h="296727">
                <a:tc>
                  <a:txBody>
                    <a:bodyPr/>
                    <a:lstStyle/>
                    <a:p>
                      <a:r>
                        <a:rPr lang="en-US" sz="1600" kern="1200" dirty="0" err="1" smtClean="0">
                          <a:solidFill>
                            <a:schemeClr val="tx1"/>
                          </a:solidFill>
                          <a:effectLst/>
                          <a:latin typeface="+mn-lt"/>
                          <a:ea typeface="+mn-ea"/>
                          <a:cs typeface="+mn-cs"/>
                        </a:rPr>
                        <a:t>Uid</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UID of the file owner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1949910"/>
                  </a:ext>
                </a:extLst>
              </a:tr>
              <a:tr h="296727">
                <a:tc>
                  <a:txBody>
                    <a:bodyPr/>
                    <a:lstStyle/>
                    <a:p>
                      <a:r>
                        <a:rPr lang="en-US" sz="1600" kern="1200" dirty="0" err="1" smtClean="0">
                          <a:solidFill>
                            <a:schemeClr val="tx1"/>
                          </a:solidFill>
                          <a:effectLst/>
                          <a:latin typeface="+mn-lt"/>
                          <a:ea typeface="+mn-ea"/>
                          <a:cs typeface="+mn-cs"/>
                        </a:rPr>
                        <a:t>Gid</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2</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GID of the file owner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8172489"/>
                  </a:ext>
                </a:extLst>
              </a:tr>
              <a:tr h="296727">
                <a:tc>
                  <a:txBody>
                    <a:bodyPr/>
                    <a:lstStyle/>
                    <a:p>
                      <a:r>
                        <a:rPr lang="en-US" sz="1600" kern="1200" dirty="0" smtClean="0">
                          <a:solidFill>
                            <a:schemeClr val="tx1"/>
                          </a:solidFill>
                          <a:effectLst/>
                          <a:latin typeface="+mn-lt"/>
                          <a:ea typeface="+mn-ea"/>
                          <a:cs typeface="+mn-cs"/>
                        </a:rPr>
                        <a:t>Size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File size in bytes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1378930"/>
                  </a:ext>
                </a:extLst>
              </a:tr>
              <a:tr h="296727">
                <a:tc>
                  <a:txBody>
                    <a:bodyPr/>
                    <a:lstStyle/>
                    <a:p>
                      <a:r>
                        <a:rPr lang="en-US" sz="1600" kern="1200" dirty="0" err="1" smtClean="0">
                          <a:solidFill>
                            <a:schemeClr val="tx1"/>
                          </a:solidFill>
                          <a:effectLst/>
                          <a:latin typeface="+mn-lt"/>
                          <a:ea typeface="+mn-ea"/>
                          <a:cs typeface="+mn-cs"/>
                        </a:rPr>
                        <a:t>Addr</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60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solidFill>
                            <a:schemeClr val="tx1"/>
                          </a:solidFill>
                          <a:effectLst/>
                          <a:latin typeface="+mn-lt"/>
                          <a:ea typeface="+mn-ea"/>
                          <a:cs typeface="+mn-cs"/>
                        </a:rPr>
                        <a:t>Address of first 12 disk blocks, then 3 indirect blocks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60260061"/>
                  </a:ext>
                </a:extLst>
              </a:tr>
              <a:tr h="512529">
                <a:tc>
                  <a:txBody>
                    <a:bodyPr/>
                    <a:lstStyle/>
                    <a:p>
                      <a:r>
                        <a:rPr lang="en-US" sz="1600" kern="1200" dirty="0" smtClean="0">
                          <a:solidFill>
                            <a:schemeClr val="tx1"/>
                          </a:solidFill>
                          <a:effectLst/>
                          <a:latin typeface="+mn-lt"/>
                          <a:ea typeface="+mn-ea"/>
                          <a:cs typeface="+mn-cs"/>
                        </a:rPr>
                        <a:t>Gen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Generation number (incremented every time </a:t>
                      </a:r>
                      <a:r>
                        <a:rPr lang="en-US" sz="1600" kern="1200" dirty="0" err="1" smtClean="0">
                          <a:solidFill>
                            <a:schemeClr val="tx1"/>
                          </a:solidFill>
                          <a:effectLst/>
                          <a:latin typeface="+mn-lt"/>
                          <a:ea typeface="+mn-ea"/>
                          <a:cs typeface="+mn-cs"/>
                        </a:rPr>
                        <a:t>i</a:t>
                      </a:r>
                      <a:r>
                        <a:rPr lang="en-US" sz="1600" kern="1200" dirty="0" smtClean="0">
                          <a:solidFill>
                            <a:schemeClr val="tx1"/>
                          </a:solidFill>
                          <a:effectLst/>
                          <a:latin typeface="+mn-lt"/>
                          <a:ea typeface="+mn-ea"/>
                          <a:cs typeface="+mn-cs"/>
                        </a:rPr>
                        <a:t>-node is</a:t>
                      </a:r>
                      <a:r>
                        <a:rPr lang="en-US" sz="1600"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reused)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99288044"/>
                  </a:ext>
                </a:extLst>
              </a:tr>
              <a:tr h="296727">
                <a:tc>
                  <a:txBody>
                    <a:bodyPr/>
                    <a:lstStyle/>
                    <a:p>
                      <a:r>
                        <a:rPr lang="en-US" sz="1600" kern="1200" dirty="0" err="1" smtClean="0">
                          <a:solidFill>
                            <a:schemeClr val="tx1"/>
                          </a:solidFill>
                          <a:effectLst/>
                          <a:latin typeface="+mn-lt"/>
                          <a:ea typeface="+mn-ea"/>
                          <a:cs typeface="+mn-cs"/>
                        </a:rPr>
                        <a:t>Atime</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Time the file was last accessed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74408864"/>
                  </a:ext>
                </a:extLst>
              </a:tr>
              <a:tr h="296727">
                <a:tc>
                  <a:txBody>
                    <a:bodyPr/>
                    <a:lstStyle/>
                    <a:p>
                      <a:r>
                        <a:rPr lang="en-US" sz="1600" kern="1200" dirty="0" err="1" smtClean="0">
                          <a:solidFill>
                            <a:schemeClr val="tx1"/>
                          </a:solidFill>
                          <a:effectLst/>
                          <a:latin typeface="+mn-lt"/>
                          <a:ea typeface="+mn-ea"/>
                          <a:cs typeface="+mn-cs"/>
                        </a:rPr>
                        <a:t>Mtime</a:t>
                      </a:r>
                      <a:r>
                        <a:rPr lang="en-US" sz="1600" kern="1200" dirty="0" smtClean="0">
                          <a:solidFill>
                            <a:schemeClr val="tx1"/>
                          </a:solidFill>
                          <a:effectLst/>
                          <a:latin typeface="+mn-lt"/>
                          <a:ea typeface="+mn-ea"/>
                          <a:cs typeface="+mn-cs"/>
                        </a:rPr>
                        <a:t> </a:t>
                      </a:r>
                      <a:endParaRPr lang="en-US" sz="16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Time the file was last modified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689917"/>
                  </a:ext>
                </a:extLst>
              </a:tr>
              <a:tr h="296727">
                <a:tc>
                  <a:txBody>
                    <a:bodyPr/>
                    <a:lstStyle/>
                    <a:p>
                      <a:r>
                        <a:rPr lang="en-US" sz="1600" kern="1200" dirty="0" err="1" smtClean="0">
                          <a:solidFill>
                            <a:schemeClr val="tx1"/>
                          </a:solidFill>
                          <a:effectLst/>
                          <a:latin typeface="+mn-lt"/>
                          <a:ea typeface="+mn-ea"/>
                          <a:cs typeface="+mn-cs"/>
                        </a:rPr>
                        <a:t>Ctime</a:t>
                      </a:r>
                      <a:r>
                        <a:rPr lang="en-US" sz="1600" kern="1200" dirty="0" smtClean="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smtClean="0"/>
                        <a:t>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dirty="0" smtClean="0">
                          <a:solidFill>
                            <a:schemeClr val="tx1"/>
                          </a:solidFill>
                          <a:effectLst/>
                          <a:latin typeface="+mn-lt"/>
                          <a:ea typeface="+mn-ea"/>
                          <a:cs typeface="+mn-cs"/>
                        </a:rPr>
                        <a:t>Time the </a:t>
                      </a:r>
                      <a:r>
                        <a:rPr lang="en-US" sz="1600" kern="1200" dirty="0" err="1" smtClean="0">
                          <a:solidFill>
                            <a:schemeClr val="tx1"/>
                          </a:solidFill>
                          <a:effectLst/>
                          <a:latin typeface="+mn-lt"/>
                          <a:ea typeface="+mn-ea"/>
                          <a:cs typeface="+mn-cs"/>
                        </a:rPr>
                        <a:t>i</a:t>
                      </a:r>
                      <a:r>
                        <a:rPr lang="en-US" sz="1600" kern="1200" dirty="0" smtClean="0">
                          <a:solidFill>
                            <a:schemeClr val="tx1"/>
                          </a:solidFill>
                          <a:effectLst/>
                          <a:latin typeface="+mn-lt"/>
                          <a:ea typeface="+mn-ea"/>
                          <a:cs typeface="+mn-cs"/>
                        </a:rPr>
                        <a:t>-node was last changed (except the other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2149211"/>
                  </a:ext>
                </a:extLst>
              </a:tr>
            </a:tbl>
          </a:graphicData>
        </a:graphic>
      </p:graphicFrame>
    </p:spTree>
    <p:extLst>
      <p:ext uri="{BB962C8B-B14F-4D97-AF65-F5344CB8AC3E}">
        <p14:creationId xmlns:p14="http://schemas.microsoft.com/office/powerpoint/2010/main" val="1520789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itle 1"/>
          <p:cNvSpPr>
            <a:spLocks noGrp="1"/>
          </p:cNvSpPr>
          <p:nvPr>
            <p:ph type="title"/>
          </p:nvPr>
        </p:nvSpPr>
        <p:spPr/>
        <p:txBody>
          <a:bodyPr/>
          <a:lstStyle/>
          <a:p>
            <a:r>
              <a:rPr lang="en-US" altLang="en-US" i="0" dirty="0" smtClean="0"/>
              <a:t>The Linux Ext2 File System </a:t>
            </a:r>
            <a:r>
              <a:rPr lang="en-US" altLang="en-US" sz="2000" b="0" dirty="0" smtClean="0"/>
              <a:t>(4 </a:t>
            </a:r>
            <a:r>
              <a:rPr lang="en-US" altLang="en-US" sz="2000" b="0" dirty="0"/>
              <a:t>of 4)</a:t>
            </a:r>
            <a:r>
              <a:rPr lang="en-US" altLang="en-US" i="0" dirty="0" smtClean="0"/>
              <a:t> </a:t>
            </a:r>
          </a:p>
        </p:txBody>
      </p:sp>
      <p:pic>
        <p:nvPicPr>
          <p:cNvPr id="57346" name="Picture 2" descr="The relationship between the file descriptor table, open file description table, and the i node table. The file descriptor table is a three component structure with each table corresponding to the parent, child and other unrelated processes. The open file description table contains 2 file positions, R slash W pointer to i node. The parent and child file descriptor tables are linked to the first file position, whereas the file descriptor table corresponding to the unrelated process is linked to the second file position. The i node table contains mode, link count, u i d, g i d, file size, times, addresses of first 12 disk blocks, single indirect, double indirect and triple indirect pointers. The single, double, and triple indirect pointers act as the pointers to disk blocks. The single indirect pointer points at a single disk block, double indirect pointer points at two disk blocks and triple points at three disk blo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311" y="1493692"/>
            <a:ext cx="4389378" cy="3583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348" name="Text Placeholder 2"/>
          <p:cNvSpPr>
            <a:spLocks noGrp="1"/>
          </p:cNvSpPr>
          <p:nvPr>
            <p:ph type="body" idx="1"/>
          </p:nvPr>
        </p:nvSpPr>
        <p:spPr/>
        <p:txBody>
          <a:bodyPr anchor="b"/>
          <a:lstStyle/>
          <a:p>
            <a:r>
              <a:rPr lang="en-US" altLang="en-US" i="0" dirty="0" smtClean="0">
                <a:latin typeface="+mn-lt"/>
              </a:rPr>
              <a:t>Figure 10-34. The relation between the file descriptor table, the open file description table, and the </a:t>
            </a:r>
            <a:r>
              <a:rPr lang="en-US" altLang="en-US" i="0" dirty="0" err="1" smtClean="0">
                <a:latin typeface="+mn-lt"/>
              </a:rPr>
              <a:t>i</a:t>
            </a:r>
            <a:r>
              <a:rPr lang="en-US" altLang="en-US" i="0" dirty="0" smtClean="0">
                <a:latin typeface="+mn-lt"/>
              </a:rPr>
              <a:t>-node table.</a:t>
            </a:r>
          </a:p>
        </p:txBody>
      </p:sp>
    </p:spTree>
    <p:extLst>
      <p:ext uri="{BB962C8B-B14F-4D97-AF65-F5344CB8AC3E}">
        <p14:creationId xmlns:p14="http://schemas.microsoft.com/office/powerpoint/2010/main" val="2627103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i="0" dirty="0" smtClean="0"/>
              <a:t>N</a:t>
            </a:r>
            <a:r>
              <a:rPr lang="en-US" altLang="en-US" sz="100" i="0" dirty="0" smtClean="0"/>
              <a:t> </a:t>
            </a:r>
            <a:r>
              <a:rPr lang="en-US" altLang="en-US" i="0" dirty="0" smtClean="0"/>
              <a:t>F</a:t>
            </a:r>
            <a:r>
              <a:rPr lang="en-US" altLang="en-US" sz="100" i="0" dirty="0" smtClean="0"/>
              <a:t> </a:t>
            </a:r>
            <a:r>
              <a:rPr lang="en-US" altLang="en-US" i="0" dirty="0" smtClean="0"/>
              <a:t>S Architecture</a:t>
            </a:r>
          </a:p>
        </p:txBody>
      </p:sp>
      <p:pic>
        <p:nvPicPr>
          <p:cNvPr id="58373" name="Picture 2" descr="Mounted file systems in the N F S architecture. Client 1. The root directory contains three home directories. The first and third home directories correspond to forward slash bin and forward slash u s r, respectively. Home directory u s r has two more subdirectories. One is unnamed and the other is named forward slash u s r forward slash a s t. This subdirectory contains two files and another subdirectory, forward slash u s r forward slash a s t forward slash work. In client 2, a root directory has 4 home directories. The first and the fourth correspond to forward slash bin and forward slash m n t respectively. Home directory Bin has three unnamed files. Server 1. The root directory corresponds to forward slash Bin and contains 5 files, Cat, c p, I s, m v and s h. Sever 2. The root directory corresponds to projects and has two subdirectories, forward slash p r o j 1 and forward slash p r o j 2. Directory p r o j 1 has three files, a, b and c. Directory p r o j 2 has two files, d and e. A mount connects directory forward slash bin in client 1 with directory forward slash bin in server 1. Another mount connects the subdirectory, forward slash u s r forward slash a s t forward slash work, in client 1 to the directory, forward slash projects, in server 2. A third mount connects the directory, forward slash m n t, in client 2 to the directory, forward slash projects, in server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852" y="1797370"/>
            <a:ext cx="4730296" cy="3263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1" name="Text Placeholder 2"/>
          <p:cNvSpPr>
            <a:spLocks noGrp="1"/>
          </p:cNvSpPr>
          <p:nvPr>
            <p:ph type="body" idx="1"/>
          </p:nvPr>
        </p:nvSpPr>
        <p:spPr/>
        <p:txBody>
          <a:bodyPr anchor="b"/>
          <a:lstStyle/>
          <a:p>
            <a:r>
              <a:rPr lang="en-US" altLang="en-US" i="0" dirty="0" smtClean="0">
                <a:latin typeface="+mn-lt"/>
              </a:rPr>
              <a:t>Figure 10-35. Examples of remote mounted file systems. Directories are shown as squares and files are shown as circles.</a:t>
            </a:r>
          </a:p>
        </p:txBody>
      </p:sp>
    </p:spTree>
    <p:extLst>
      <p:ext uri="{BB962C8B-B14F-4D97-AF65-F5344CB8AC3E}">
        <p14:creationId xmlns:p14="http://schemas.microsoft.com/office/powerpoint/2010/main" val="1944866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1"/>
          <p:cNvSpPr>
            <a:spLocks noGrp="1"/>
          </p:cNvSpPr>
          <p:nvPr>
            <p:ph type="title"/>
          </p:nvPr>
        </p:nvSpPr>
        <p:spPr/>
        <p:txBody>
          <a:bodyPr/>
          <a:lstStyle/>
          <a:p>
            <a:r>
              <a:rPr lang="en-US" altLang="en-US" dirty="0" smtClean="0"/>
              <a:t>N</a:t>
            </a:r>
            <a:r>
              <a:rPr lang="en-US" altLang="en-US" sz="100" dirty="0" smtClean="0"/>
              <a:t> </a:t>
            </a:r>
            <a:r>
              <a:rPr lang="en-US" altLang="en-US" dirty="0" smtClean="0"/>
              <a:t>F</a:t>
            </a:r>
            <a:r>
              <a:rPr lang="en-US" altLang="en-US" sz="100" dirty="0" smtClean="0"/>
              <a:t> </a:t>
            </a:r>
            <a:r>
              <a:rPr lang="en-US" altLang="en-US" dirty="0" smtClean="0"/>
              <a:t>S Implementation</a:t>
            </a:r>
          </a:p>
        </p:txBody>
      </p:sp>
      <p:pic>
        <p:nvPicPr>
          <p:cNvPr id="59394" name="Picture 2" descr="The N F S layer structure contains a client Kernel and the server Kernel. In the client kernel, a system call layer sends data to the Virtual file system layer. The V F S layer contains three V nodes. The virtual file system layer sends data to the local file system, local file system 2 and the N F S client. The data from the local file systems and the N F S client are sent to the buffer cache. The buffer cache sends data to the drivers and drivers forward the data to the local disks. The message to server from the buffer cache is forwarded to the virtual file system layer of the server kernel through the N F S server. The virtual file system contains V nodes. The data from the virtual file system is forwarded to the local file systems 1 and 2. The local file systems forward the data to the buffer cache. The buffer cache sends the information to the drivers and the drivers forward them to the local dis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193" y="1436980"/>
            <a:ext cx="6043613" cy="4001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10-36. The </a:t>
            </a:r>
            <a:r>
              <a:rPr lang="en-US" altLang="en-US" sz="1600" dirty="0" smtClean="0"/>
              <a:t>N</a:t>
            </a:r>
            <a:r>
              <a:rPr lang="en-US" altLang="en-US" sz="100" dirty="0" smtClean="0"/>
              <a:t> </a:t>
            </a:r>
            <a:r>
              <a:rPr lang="en-US" altLang="en-US" sz="1600" dirty="0" smtClean="0"/>
              <a:t>F</a:t>
            </a:r>
            <a:r>
              <a:rPr lang="en-US" altLang="en-US" sz="100" dirty="0" smtClean="0"/>
              <a:t> </a:t>
            </a:r>
            <a:r>
              <a:rPr lang="en-US" altLang="en-US" sz="1600" dirty="0" smtClean="0"/>
              <a:t>S </a:t>
            </a:r>
            <a:r>
              <a:rPr lang="en-US" altLang="en-US" sz="1600" dirty="0"/>
              <a:t>layer </a:t>
            </a:r>
            <a:r>
              <a:rPr lang="en-US" altLang="en-US" sz="1600" dirty="0" smtClean="0"/>
              <a:t>structure</a:t>
            </a:r>
            <a:endParaRPr lang="en-US" altLang="en-US" sz="1600" dirty="0"/>
          </a:p>
        </p:txBody>
      </p:sp>
    </p:spTree>
    <p:extLst>
      <p:ext uri="{BB962C8B-B14F-4D97-AF65-F5344CB8AC3E}">
        <p14:creationId xmlns:p14="http://schemas.microsoft.com/office/powerpoint/2010/main" val="30816438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smtClean="0"/>
              <a:t>Linux Security Fundamental Concepts</a:t>
            </a:r>
          </a:p>
        </p:txBody>
      </p:sp>
      <p:sp>
        <p:nvSpPr>
          <p:cNvPr id="4" name="Text Placeholder 3"/>
          <p:cNvSpPr>
            <a:spLocks noGrp="1"/>
          </p:cNvSpPr>
          <p:nvPr>
            <p:ph type="body" idx="1"/>
          </p:nvPr>
        </p:nvSpPr>
        <p:spPr>
          <a:xfrm>
            <a:off x="457200" y="1495426"/>
            <a:ext cx="8229600" cy="480024"/>
          </a:xfrm>
        </p:spPr>
        <p:txBody>
          <a:bodyPr/>
          <a:lstStyle/>
          <a:p>
            <a:pPr marL="0" indent="0">
              <a:buNone/>
            </a:pPr>
            <a:r>
              <a:rPr lang="en-US" altLang="en-US" dirty="0"/>
              <a:t>Some example file protection modes</a:t>
            </a:r>
            <a:r>
              <a:rPr lang="en-US" altLang="en-US" dirty="0" smtClean="0"/>
              <a:t>.</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2426454464"/>
              </p:ext>
            </p:extLst>
          </p:nvPr>
        </p:nvGraphicFramePr>
        <p:xfrm>
          <a:off x="1447800" y="2211238"/>
          <a:ext cx="6248400" cy="3850640"/>
        </p:xfrm>
        <a:graphic>
          <a:graphicData uri="http://schemas.openxmlformats.org/drawingml/2006/table">
            <a:tbl>
              <a:tblPr firstRow="1" bandRow="1">
                <a:tableStyleId>{5940675A-B579-460E-94D1-54222C63F5DA}</a:tableStyleId>
              </a:tblPr>
              <a:tblGrid>
                <a:gridCol w="2082800">
                  <a:extLst>
                    <a:ext uri="{9D8B030D-6E8A-4147-A177-3AD203B41FA5}">
                      <a16:colId xmlns:a16="http://schemas.microsoft.com/office/drawing/2014/main" val="1417878081"/>
                    </a:ext>
                  </a:extLst>
                </a:gridCol>
                <a:gridCol w="1822450">
                  <a:extLst>
                    <a:ext uri="{9D8B030D-6E8A-4147-A177-3AD203B41FA5}">
                      <a16:colId xmlns:a16="http://schemas.microsoft.com/office/drawing/2014/main" val="951763347"/>
                    </a:ext>
                  </a:extLst>
                </a:gridCol>
                <a:gridCol w="2343150">
                  <a:extLst>
                    <a:ext uri="{9D8B030D-6E8A-4147-A177-3AD203B41FA5}">
                      <a16:colId xmlns:a16="http://schemas.microsoft.com/office/drawing/2014/main" val="3716780445"/>
                    </a:ext>
                  </a:extLst>
                </a:gridCol>
              </a:tblGrid>
              <a:tr h="370840">
                <a:tc>
                  <a:txBody>
                    <a:bodyPr/>
                    <a:lstStyle/>
                    <a:p>
                      <a:r>
                        <a:rPr lang="en-US" b="1" dirty="0" smtClean="0"/>
                        <a:t>Binary </a:t>
                      </a:r>
                    </a:p>
                  </a:txBody>
                  <a:tcPr/>
                </a:tc>
                <a:tc>
                  <a:txBody>
                    <a:bodyPr/>
                    <a:lstStyle/>
                    <a:p>
                      <a:r>
                        <a:rPr lang="en-US" b="1" dirty="0" smtClean="0"/>
                        <a:t>Symbolic </a:t>
                      </a:r>
                      <a:endParaRPr lang="en-US" b="1" dirty="0"/>
                    </a:p>
                  </a:txBody>
                  <a:tcPr/>
                </a:tc>
                <a:tc>
                  <a:txBody>
                    <a:bodyPr/>
                    <a:lstStyle/>
                    <a:p>
                      <a:r>
                        <a:rPr lang="en-US" b="1" dirty="0" smtClean="0"/>
                        <a:t>Allowed file accesses </a:t>
                      </a:r>
                      <a:endParaRPr lang="en-US" b="1" dirty="0"/>
                    </a:p>
                  </a:txBody>
                  <a:tcPr/>
                </a:tc>
                <a:extLst>
                  <a:ext uri="{0D108BD9-81ED-4DB2-BD59-A6C34878D82A}">
                    <a16:rowId xmlns:a16="http://schemas.microsoft.com/office/drawing/2014/main" val="310838427"/>
                  </a:ext>
                </a:extLst>
              </a:tr>
              <a:tr h="370840">
                <a:tc>
                  <a:txBody>
                    <a:bodyPr/>
                    <a:lstStyle/>
                    <a:p>
                      <a:r>
                        <a:rPr lang="en-US" dirty="0" smtClean="0"/>
                        <a:t>1 11000000 </a:t>
                      </a:r>
                      <a:endParaRPr lang="en-US" dirty="0"/>
                    </a:p>
                  </a:txBody>
                  <a:tcPr/>
                </a:tc>
                <a:tc>
                  <a:txBody>
                    <a:bodyPr/>
                    <a:lstStyle/>
                    <a:p>
                      <a:r>
                        <a:rPr lang="en-US" dirty="0" err="1" smtClean="0"/>
                        <a:t>rwx</a:t>
                      </a:r>
                      <a:r>
                        <a:rPr lang="en-US" dirty="0" smtClean="0"/>
                        <a:t>———</a:t>
                      </a:r>
                      <a:endParaRPr lang="en-US" dirty="0"/>
                    </a:p>
                  </a:txBody>
                  <a:tcPr/>
                </a:tc>
                <a:tc>
                  <a:txBody>
                    <a:bodyPr/>
                    <a:lstStyle/>
                    <a:p>
                      <a:r>
                        <a:rPr lang="en-US" dirty="0" smtClean="0"/>
                        <a:t>Owner can read, write, and execute </a:t>
                      </a:r>
                    </a:p>
                  </a:txBody>
                  <a:tcPr/>
                </a:tc>
                <a:extLst>
                  <a:ext uri="{0D108BD9-81ED-4DB2-BD59-A6C34878D82A}">
                    <a16:rowId xmlns:a16="http://schemas.microsoft.com/office/drawing/2014/main" val="2439820464"/>
                  </a:ext>
                </a:extLst>
              </a:tr>
              <a:tr h="370840">
                <a:tc>
                  <a:txBody>
                    <a:bodyPr/>
                    <a:lstStyle/>
                    <a:p>
                      <a:r>
                        <a:rPr lang="en-US" dirty="0" smtClean="0"/>
                        <a:t>111111000</a:t>
                      </a:r>
                      <a:endParaRPr lang="en-US" dirty="0"/>
                    </a:p>
                  </a:txBody>
                  <a:tcPr/>
                </a:tc>
                <a:tc>
                  <a:txBody>
                    <a:bodyPr/>
                    <a:lstStyle/>
                    <a:p>
                      <a:r>
                        <a:rPr lang="en-US" dirty="0" err="1" smtClean="0"/>
                        <a:t>rwxrwx</a:t>
                      </a:r>
                      <a:r>
                        <a:rPr lang="en-US" dirty="0" smtClean="0"/>
                        <a:t>---</a:t>
                      </a:r>
                      <a:endParaRPr lang="en-US" dirty="0"/>
                    </a:p>
                  </a:txBody>
                  <a:tcPr/>
                </a:tc>
                <a:tc>
                  <a:txBody>
                    <a:bodyPr/>
                    <a:lstStyle/>
                    <a:p>
                      <a:r>
                        <a:rPr lang="en-US" dirty="0" smtClean="0"/>
                        <a:t>Owner and group can read, write, and execute </a:t>
                      </a:r>
                      <a:endParaRPr lang="en-US" dirty="0"/>
                    </a:p>
                  </a:txBody>
                  <a:tcPr/>
                </a:tc>
                <a:extLst>
                  <a:ext uri="{0D108BD9-81ED-4DB2-BD59-A6C34878D82A}">
                    <a16:rowId xmlns:a16="http://schemas.microsoft.com/office/drawing/2014/main" val="860109827"/>
                  </a:ext>
                </a:extLst>
              </a:tr>
              <a:tr h="370840">
                <a:tc>
                  <a:txBody>
                    <a:bodyPr/>
                    <a:lstStyle/>
                    <a:p>
                      <a:r>
                        <a:rPr lang="en-US" dirty="0" smtClean="0"/>
                        <a:t>110100000 </a:t>
                      </a:r>
                    </a:p>
                  </a:txBody>
                  <a:tcPr/>
                </a:tc>
                <a:tc>
                  <a:txBody>
                    <a:bodyPr/>
                    <a:lstStyle/>
                    <a:p>
                      <a:r>
                        <a:rPr lang="en-US" dirty="0" err="1" smtClean="0"/>
                        <a:t>Rw</a:t>
                      </a:r>
                      <a:r>
                        <a:rPr lang="en-US" dirty="0" smtClean="0"/>
                        <a:t>-r————</a:t>
                      </a:r>
                      <a:endParaRPr lang="en-US" dirty="0"/>
                    </a:p>
                  </a:txBody>
                  <a:tcPr/>
                </a:tc>
                <a:tc>
                  <a:txBody>
                    <a:bodyPr/>
                    <a:lstStyle/>
                    <a:p>
                      <a:r>
                        <a:rPr lang="en-US" dirty="0" smtClean="0"/>
                        <a:t>Owner can read</a:t>
                      </a:r>
                      <a:r>
                        <a:rPr lang="en-US" baseline="0" dirty="0" smtClean="0"/>
                        <a:t> and </a:t>
                      </a:r>
                      <a:r>
                        <a:rPr lang="en-US" dirty="0" smtClean="0"/>
                        <a:t>write, and group can read</a:t>
                      </a:r>
                      <a:endParaRPr lang="en-US" dirty="0"/>
                    </a:p>
                  </a:txBody>
                  <a:tcPr/>
                </a:tc>
                <a:extLst>
                  <a:ext uri="{0D108BD9-81ED-4DB2-BD59-A6C34878D82A}">
                    <a16:rowId xmlns:a16="http://schemas.microsoft.com/office/drawing/2014/main" val="2220245916"/>
                  </a:ext>
                </a:extLst>
              </a:tr>
              <a:tr h="370840">
                <a:tc>
                  <a:txBody>
                    <a:bodyPr/>
                    <a:lstStyle/>
                    <a:p>
                      <a:r>
                        <a:rPr lang="en-US" dirty="0" smtClean="0"/>
                        <a:t>110100100 </a:t>
                      </a:r>
                      <a:endParaRPr lang="en-US" dirty="0"/>
                    </a:p>
                  </a:txBody>
                  <a:tcPr/>
                </a:tc>
                <a:tc>
                  <a:txBody>
                    <a:bodyPr/>
                    <a:lstStyle/>
                    <a:p>
                      <a:r>
                        <a:rPr lang="en-US" dirty="0" err="1" smtClean="0"/>
                        <a:t>Rw</a:t>
                      </a:r>
                      <a:r>
                        <a:rPr lang="en-US" dirty="0" smtClean="0"/>
                        <a:t>-r—r———</a:t>
                      </a:r>
                      <a:endParaRPr lang="en-US" dirty="0"/>
                    </a:p>
                  </a:txBody>
                  <a:tcPr/>
                </a:tc>
                <a:tc>
                  <a:txBody>
                    <a:bodyPr/>
                    <a:lstStyle/>
                    <a:p>
                      <a:r>
                        <a:rPr lang="en-US" dirty="0" smtClean="0"/>
                        <a:t>Owner can read, write, and all others can</a:t>
                      </a:r>
                      <a:r>
                        <a:rPr lang="en-US" baseline="0" dirty="0" smtClean="0"/>
                        <a:t> read</a:t>
                      </a:r>
                      <a:endParaRPr lang="en-US" dirty="0"/>
                    </a:p>
                  </a:txBody>
                  <a:tcPr/>
                </a:tc>
                <a:extLst>
                  <a:ext uri="{0D108BD9-81ED-4DB2-BD59-A6C34878D82A}">
                    <a16:rowId xmlns:a16="http://schemas.microsoft.com/office/drawing/2014/main" val="2611708000"/>
                  </a:ext>
                </a:extLst>
              </a:tr>
              <a:tr h="370840">
                <a:tc>
                  <a:txBody>
                    <a:bodyPr/>
                    <a:lstStyle/>
                    <a:p>
                      <a:r>
                        <a:rPr lang="en-US" dirty="0" smtClean="0"/>
                        <a:t>111101101</a:t>
                      </a:r>
                      <a:endParaRPr lang="en-US" dirty="0"/>
                    </a:p>
                  </a:txBody>
                  <a:tcPr/>
                </a:tc>
                <a:tc>
                  <a:txBody>
                    <a:bodyPr/>
                    <a:lstStyle/>
                    <a:p>
                      <a:r>
                        <a:rPr lang="en-US" dirty="0" err="1" smtClean="0"/>
                        <a:t>rwxr</a:t>
                      </a:r>
                      <a:r>
                        <a:rPr lang="en-US" dirty="0" smtClean="0"/>
                        <a:t>—</a:t>
                      </a:r>
                      <a:r>
                        <a:rPr lang="en-US" dirty="0" err="1" smtClean="0"/>
                        <a:t>xr</a:t>
                      </a:r>
                      <a:r>
                        <a:rPr lang="en-US" dirty="0" smtClean="0"/>
                        <a:t> x</a:t>
                      </a:r>
                      <a:endParaRPr lang="en-US" dirty="0"/>
                    </a:p>
                  </a:txBody>
                  <a:tcPr/>
                </a:tc>
                <a:tc>
                  <a:txBody>
                    <a:bodyPr/>
                    <a:lstStyle/>
                    <a:p>
                      <a:r>
                        <a:rPr lang="en-US" dirty="0" smtClean="0"/>
                        <a:t>Owner can do everything, rest can read and execute </a:t>
                      </a:r>
                      <a:endParaRPr lang="en-US" dirty="0"/>
                    </a:p>
                  </a:txBody>
                  <a:tcPr/>
                </a:tc>
                <a:extLst>
                  <a:ext uri="{0D108BD9-81ED-4DB2-BD59-A6C34878D82A}">
                    <a16:rowId xmlns:a16="http://schemas.microsoft.com/office/drawing/2014/main" val="2969560131"/>
                  </a:ext>
                </a:extLst>
              </a:tr>
              <a:tr h="370840">
                <a:tc>
                  <a:txBody>
                    <a:bodyPr/>
                    <a:lstStyle/>
                    <a:p>
                      <a:r>
                        <a:rPr lang="en-US" dirty="0" smtClean="0"/>
                        <a:t>000000000 </a:t>
                      </a:r>
                      <a:endParaRPr lang="en-US" dirty="0"/>
                    </a:p>
                  </a:txBody>
                  <a:tcPr/>
                </a:tc>
                <a:tc>
                  <a:txBody>
                    <a:bodyPr/>
                    <a:lstStyle/>
                    <a:p>
                      <a:r>
                        <a:rPr lang="en-US" dirty="0" smtClean="0"/>
                        <a:t> ———————</a:t>
                      </a:r>
                      <a:endParaRPr lang="en-US" dirty="0"/>
                    </a:p>
                  </a:txBody>
                  <a:tcPr/>
                </a:tc>
                <a:tc>
                  <a:txBody>
                    <a:bodyPr/>
                    <a:lstStyle/>
                    <a:p>
                      <a:r>
                        <a:rPr lang="en-US" dirty="0" smtClean="0"/>
                        <a:t>Nobody has any access</a:t>
                      </a:r>
                      <a:endParaRPr lang="en-US" dirty="0"/>
                    </a:p>
                  </a:txBody>
                  <a:tcPr/>
                </a:tc>
                <a:extLst>
                  <a:ext uri="{0D108BD9-81ED-4DB2-BD59-A6C34878D82A}">
                    <a16:rowId xmlns:a16="http://schemas.microsoft.com/office/drawing/2014/main" val="1295554603"/>
                  </a:ext>
                </a:extLst>
              </a:tr>
              <a:tr h="370840">
                <a:tc>
                  <a:txBody>
                    <a:bodyPr/>
                    <a:lstStyle/>
                    <a:p>
                      <a:r>
                        <a:rPr lang="en-US" dirty="0" smtClean="0"/>
                        <a:t>000000111</a:t>
                      </a:r>
                      <a:endParaRPr lang="en-US" dirty="0"/>
                    </a:p>
                  </a:txBody>
                  <a:tcPr/>
                </a:tc>
                <a:tc>
                  <a:txBody>
                    <a:bodyPr/>
                    <a:lstStyle/>
                    <a:p>
                      <a:r>
                        <a:rPr lang="en-US" dirty="0" smtClean="0"/>
                        <a:t>————</a:t>
                      </a:r>
                      <a:r>
                        <a:rPr lang="en-US" dirty="0" err="1" smtClean="0"/>
                        <a:t>rwx</a:t>
                      </a:r>
                      <a:r>
                        <a:rPr lang="en-US" dirty="0" smtClean="0"/>
                        <a:t> </a:t>
                      </a:r>
                      <a:endParaRPr lang="en-US" dirty="0"/>
                    </a:p>
                  </a:txBody>
                  <a:tcPr/>
                </a:tc>
                <a:tc>
                  <a:txBody>
                    <a:bodyPr/>
                    <a:lstStyle/>
                    <a:p>
                      <a:r>
                        <a:rPr lang="en-US" dirty="0" smtClean="0"/>
                        <a:t>Only outsiders have access (strange, but legal) </a:t>
                      </a:r>
                      <a:endParaRPr lang="en-US" dirty="0"/>
                    </a:p>
                  </a:txBody>
                  <a:tcPr/>
                </a:tc>
                <a:extLst>
                  <a:ext uri="{0D108BD9-81ED-4DB2-BD59-A6C34878D82A}">
                    <a16:rowId xmlns:a16="http://schemas.microsoft.com/office/drawing/2014/main" val="3541221492"/>
                  </a:ext>
                </a:extLst>
              </a:tr>
            </a:tbl>
          </a:graphicData>
        </a:graphic>
      </p:graphicFrame>
    </p:spTree>
    <p:extLst>
      <p:ext uri="{BB962C8B-B14F-4D97-AF65-F5344CB8AC3E}">
        <p14:creationId xmlns:p14="http://schemas.microsoft.com/office/powerpoint/2010/main" val="16243615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Security System Calls in Linux</a:t>
            </a:r>
          </a:p>
        </p:txBody>
      </p:sp>
      <p:sp>
        <p:nvSpPr>
          <p:cNvPr id="6" name="Text Placeholder 5"/>
          <p:cNvSpPr>
            <a:spLocks noGrp="1"/>
          </p:cNvSpPr>
          <p:nvPr>
            <p:ph type="body" idx="1"/>
          </p:nvPr>
        </p:nvSpPr>
        <p:spPr>
          <a:xfrm>
            <a:off x="457200" y="1495426"/>
            <a:ext cx="8229600" cy="971730"/>
          </a:xfrm>
        </p:spPr>
        <p:txBody>
          <a:bodyPr/>
          <a:lstStyle/>
          <a:p>
            <a:pPr marL="0" indent="0">
              <a:buNone/>
            </a:pPr>
            <a:r>
              <a:rPr lang="en-US" altLang="en-US" sz="2000" dirty="0"/>
              <a:t>Some system calls relating to security. The return code s is −1 if an error has occurred; </a:t>
            </a:r>
            <a:r>
              <a:rPr lang="en-US" altLang="en-US" sz="2000" dirty="0" err="1"/>
              <a:t>uid</a:t>
            </a:r>
            <a:r>
              <a:rPr lang="en-US" altLang="en-US" sz="2000" dirty="0"/>
              <a:t> and </a:t>
            </a:r>
            <a:r>
              <a:rPr lang="en-US" altLang="en-US" sz="2000" dirty="0" err="1"/>
              <a:t>gid</a:t>
            </a:r>
            <a:r>
              <a:rPr lang="en-US" altLang="en-US" sz="2000" dirty="0"/>
              <a:t> are the </a:t>
            </a:r>
            <a:r>
              <a:rPr lang="en-US" altLang="en-US" sz="2000" dirty="0" smtClean="0"/>
              <a:t>U</a:t>
            </a:r>
            <a:r>
              <a:rPr lang="en-US" altLang="en-US" sz="100" dirty="0" smtClean="0"/>
              <a:t> </a:t>
            </a:r>
            <a:r>
              <a:rPr lang="en-US" altLang="en-US" sz="2000" dirty="0" smtClean="0"/>
              <a:t>I</a:t>
            </a:r>
            <a:r>
              <a:rPr lang="en-US" altLang="en-US" sz="100" dirty="0" smtClean="0"/>
              <a:t> </a:t>
            </a:r>
            <a:r>
              <a:rPr lang="en-US" altLang="en-US" sz="2000" dirty="0" smtClean="0"/>
              <a:t>D </a:t>
            </a:r>
            <a:r>
              <a:rPr lang="en-US" altLang="en-US" sz="2000" dirty="0"/>
              <a:t>and </a:t>
            </a:r>
            <a:r>
              <a:rPr lang="en-US" altLang="en-US" sz="2000" dirty="0" smtClean="0"/>
              <a:t>G</a:t>
            </a:r>
            <a:r>
              <a:rPr lang="en-US" altLang="en-US" sz="100" dirty="0" smtClean="0"/>
              <a:t> </a:t>
            </a:r>
            <a:r>
              <a:rPr lang="en-US" altLang="en-US" sz="2000" dirty="0" smtClean="0"/>
              <a:t>I</a:t>
            </a:r>
            <a:r>
              <a:rPr lang="en-US" altLang="en-US" sz="100" dirty="0" smtClean="0"/>
              <a:t> </a:t>
            </a:r>
            <a:r>
              <a:rPr lang="en-US" altLang="en-US" sz="2000" dirty="0" smtClean="0"/>
              <a:t>D</a:t>
            </a:r>
            <a:r>
              <a:rPr lang="en-US" altLang="en-US" sz="2000" dirty="0"/>
              <a:t>, respectively. The parameters should be self explanatory</a:t>
            </a:r>
            <a:r>
              <a:rPr lang="en-US" altLang="en-US" sz="2000" dirty="0" smtClean="0"/>
              <a:t>.</a:t>
            </a:r>
            <a:endParaRPr lang="en-US" alt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2070282237"/>
              </p:ext>
            </p:extLst>
          </p:nvPr>
        </p:nvGraphicFramePr>
        <p:xfrm>
          <a:off x="1250148" y="2649932"/>
          <a:ext cx="6643704" cy="3708400"/>
        </p:xfrm>
        <a:graphic>
          <a:graphicData uri="http://schemas.openxmlformats.org/drawingml/2006/table">
            <a:tbl>
              <a:tblPr firstRow="1" bandRow="1">
                <a:tableStyleId>{5940675A-B579-460E-94D1-54222C63F5DA}</a:tableStyleId>
              </a:tblPr>
              <a:tblGrid>
                <a:gridCol w="2476818">
                  <a:extLst>
                    <a:ext uri="{9D8B030D-6E8A-4147-A177-3AD203B41FA5}">
                      <a16:colId xmlns:a16="http://schemas.microsoft.com/office/drawing/2014/main" val="1724427388"/>
                    </a:ext>
                  </a:extLst>
                </a:gridCol>
                <a:gridCol w="4166886">
                  <a:extLst>
                    <a:ext uri="{9D8B030D-6E8A-4147-A177-3AD203B41FA5}">
                      <a16:colId xmlns:a16="http://schemas.microsoft.com/office/drawing/2014/main" val="3543654228"/>
                    </a:ext>
                  </a:extLst>
                </a:gridCol>
              </a:tblGrid>
              <a:tr h="370840">
                <a:tc>
                  <a:txBody>
                    <a:bodyPr/>
                    <a:lstStyle/>
                    <a:p>
                      <a:r>
                        <a:rPr lang="en-US" b="1" dirty="0" smtClean="0"/>
                        <a:t>System Call</a:t>
                      </a:r>
                      <a:endParaRPr lang="en-US" b="1" dirty="0"/>
                    </a:p>
                  </a:txBody>
                  <a:tcPr/>
                </a:tc>
                <a:tc>
                  <a:txBody>
                    <a:bodyPr/>
                    <a:lstStyle/>
                    <a:p>
                      <a:r>
                        <a:rPr lang="en-US" b="1" dirty="0" smtClean="0"/>
                        <a:t>Description</a:t>
                      </a:r>
                      <a:endParaRPr lang="en-US" b="1" dirty="0"/>
                    </a:p>
                  </a:txBody>
                  <a:tcPr/>
                </a:tc>
                <a:extLst>
                  <a:ext uri="{0D108BD9-81ED-4DB2-BD59-A6C34878D82A}">
                    <a16:rowId xmlns:a16="http://schemas.microsoft.com/office/drawing/2014/main" val="3326506023"/>
                  </a:ext>
                </a:extLst>
              </a:tr>
              <a:tr h="370840">
                <a:tc>
                  <a:txBody>
                    <a:bodyPr/>
                    <a:lstStyle/>
                    <a:p>
                      <a:r>
                        <a:rPr lang="en-US" dirty="0" smtClean="0"/>
                        <a:t>s=</a:t>
                      </a:r>
                      <a:r>
                        <a:rPr lang="en-US" dirty="0" err="1" smtClean="0"/>
                        <a:t>chmod</a:t>
                      </a:r>
                      <a:r>
                        <a:rPr lang="en-US" dirty="0" smtClean="0"/>
                        <a:t>(path, mode) </a:t>
                      </a:r>
                    </a:p>
                  </a:txBody>
                  <a:tcPr/>
                </a:tc>
                <a:tc>
                  <a:txBody>
                    <a:bodyPr/>
                    <a:lstStyle/>
                    <a:p>
                      <a:r>
                        <a:rPr lang="en-US" dirty="0" smtClean="0"/>
                        <a:t>Change a file's protection mode </a:t>
                      </a:r>
                    </a:p>
                  </a:txBody>
                  <a:tcPr/>
                </a:tc>
                <a:extLst>
                  <a:ext uri="{0D108BD9-81ED-4DB2-BD59-A6C34878D82A}">
                    <a16:rowId xmlns:a16="http://schemas.microsoft.com/office/drawing/2014/main" val="2554132533"/>
                  </a:ext>
                </a:extLst>
              </a:tr>
              <a:tr h="370840">
                <a:tc>
                  <a:txBody>
                    <a:bodyPr/>
                    <a:lstStyle/>
                    <a:p>
                      <a:r>
                        <a:rPr lang="en-US" dirty="0" smtClean="0"/>
                        <a:t>s=access(path, mode)</a:t>
                      </a:r>
                      <a:endParaRPr lang="en-US" dirty="0"/>
                    </a:p>
                  </a:txBody>
                  <a:tcPr/>
                </a:tc>
                <a:tc>
                  <a:txBody>
                    <a:bodyPr/>
                    <a:lstStyle/>
                    <a:p>
                      <a:r>
                        <a:rPr lang="en-US" dirty="0" smtClean="0"/>
                        <a:t>Check access using the real I-JID and G</a:t>
                      </a:r>
                      <a:r>
                        <a:rPr lang="en-US" sz="100" dirty="0" smtClean="0"/>
                        <a:t> </a:t>
                      </a:r>
                      <a:r>
                        <a:rPr lang="en-US" dirty="0" smtClean="0"/>
                        <a:t>I</a:t>
                      </a:r>
                      <a:r>
                        <a:rPr lang="en-US" sz="100" dirty="0" smtClean="0"/>
                        <a:t> </a:t>
                      </a:r>
                      <a:r>
                        <a:rPr lang="en-US" dirty="0" smtClean="0"/>
                        <a:t>D </a:t>
                      </a:r>
                    </a:p>
                  </a:txBody>
                  <a:tcPr/>
                </a:tc>
                <a:extLst>
                  <a:ext uri="{0D108BD9-81ED-4DB2-BD59-A6C34878D82A}">
                    <a16:rowId xmlns:a16="http://schemas.microsoft.com/office/drawing/2014/main" val="1811066577"/>
                  </a:ext>
                </a:extLst>
              </a:tr>
              <a:tr h="370840">
                <a:tc>
                  <a:txBody>
                    <a:bodyPr/>
                    <a:lstStyle/>
                    <a:p>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id </a:t>
                      </a:r>
                      <a:r>
                        <a:rPr lang="en-US" dirty="0" err="1" smtClean="0"/>
                        <a:t>getuid</a:t>
                      </a:r>
                      <a:r>
                        <a:rPr lang="en-US" dirty="0" smtClean="0"/>
                        <a:t>( )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Get the real U</a:t>
                      </a:r>
                      <a:r>
                        <a:rPr lang="en-US" sz="100" dirty="0" smtClean="0"/>
                        <a:t> </a:t>
                      </a:r>
                      <a:r>
                        <a:rPr lang="en-US" dirty="0" smtClean="0"/>
                        <a:t>I</a:t>
                      </a:r>
                      <a:r>
                        <a:rPr lang="en-US" sz="100" dirty="0" smtClean="0"/>
                        <a:t> </a:t>
                      </a:r>
                      <a:r>
                        <a:rPr lang="en-US" dirty="0" smtClean="0"/>
                        <a:t>D </a:t>
                      </a:r>
                    </a:p>
                  </a:txBody>
                  <a:tcPr/>
                </a:tc>
                <a:extLst>
                  <a:ext uri="{0D108BD9-81ED-4DB2-BD59-A6C34878D82A}">
                    <a16:rowId xmlns:a16="http://schemas.microsoft.com/office/drawing/2014/main" val="20490074"/>
                  </a:ext>
                </a:extLst>
              </a:tr>
              <a:tr h="370840">
                <a:tc>
                  <a:txBody>
                    <a:bodyPr/>
                    <a:lstStyle/>
                    <a:p>
                      <a:r>
                        <a:rPr lang="en-US" sz="1400" dirty="0" smtClean="0"/>
                        <a:t>u</a:t>
                      </a:r>
                      <a:r>
                        <a:rPr lang="en-US" sz="100" dirty="0" smtClean="0"/>
                        <a:t> </a:t>
                      </a:r>
                      <a:r>
                        <a:rPr lang="en-US" dirty="0" smtClean="0"/>
                        <a:t>i</a:t>
                      </a:r>
                      <a:r>
                        <a:rPr lang="en-US" sz="100" dirty="0" smtClean="0"/>
                        <a:t> </a:t>
                      </a:r>
                      <a:r>
                        <a:rPr lang="en-US" dirty="0" smtClean="0"/>
                        <a:t>d </a:t>
                      </a:r>
                      <a:r>
                        <a:rPr lang="en-US" dirty="0" err="1" smtClean="0"/>
                        <a:t>geteuid</a:t>
                      </a:r>
                      <a:r>
                        <a:rPr lang="en-US" dirty="0" smtClean="0"/>
                        <a:t>( )</a:t>
                      </a:r>
                      <a:endParaRPr lang="en-US" dirty="0"/>
                    </a:p>
                  </a:txBody>
                  <a:tcPr/>
                </a:tc>
                <a:tc>
                  <a:txBody>
                    <a:bodyPr/>
                    <a:lstStyle/>
                    <a:p>
                      <a:r>
                        <a:rPr lang="en-US" dirty="0" smtClean="0"/>
                        <a:t>Get the effective U</a:t>
                      </a:r>
                      <a:r>
                        <a:rPr lang="en-US" sz="100" dirty="0" smtClean="0"/>
                        <a:t> </a:t>
                      </a:r>
                      <a:r>
                        <a:rPr lang="en-US" dirty="0" smtClean="0"/>
                        <a:t>I</a:t>
                      </a:r>
                      <a:r>
                        <a:rPr lang="en-US" sz="100" dirty="0" smtClean="0"/>
                        <a:t> </a:t>
                      </a:r>
                      <a:r>
                        <a:rPr lang="en-US" dirty="0" smtClean="0"/>
                        <a:t>D </a:t>
                      </a:r>
                    </a:p>
                  </a:txBody>
                  <a:tcPr/>
                </a:tc>
                <a:extLst>
                  <a:ext uri="{0D108BD9-81ED-4DB2-BD59-A6C34878D82A}">
                    <a16:rowId xmlns:a16="http://schemas.microsoft.com/office/drawing/2014/main" val="444579764"/>
                  </a:ext>
                </a:extLst>
              </a:tr>
              <a:tr h="370840">
                <a:tc>
                  <a:txBody>
                    <a:bodyPr/>
                    <a:lstStyle/>
                    <a:p>
                      <a:r>
                        <a:rPr lang="en-US" dirty="0" err="1" smtClean="0"/>
                        <a:t>gid</a:t>
                      </a:r>
                      <a:r>
                        <a:rPr lang="en-US" dirty="0" smtClean="0"/>
                        <a:t> </a:t>
                      </a:r>
                      <a:r>
                        <a:rPr lang="en-US" dirty="0" err="1" smtClean="0"/>
                        <a:t>getg</a:t>
                      </a:r>
                      <a:r>
                        <a:rPr lang="en-US" sz="100" dirty="0" smtClean="0"/>
                        <a:t> </a:t>
                      </a:r>
                      <a:r>
                        <a:rPr lang="en-US" dirty="0" smtClean="0"/>
                        <a:t>i</a:t>
                      </a:r>
                      <a:r>
                        <a:rPr lang="en-US" sz="100" dirty="0" smtClean="0"/>
                        <a:t> </a:t>
                      </a:r>
                      <a:r>
                        <a:rPr lang="en-US" dirty="0" smtClean="0"/>
                        <a:t>d ( ) </a:t>
                      </a:r>
                    </a:p>
                  </a:txBody>
                  <a:tcPr/>
                </a:tc>
                <a:tc>
                  <a:txBody>
                    <a:bodyPr/>
                    <a:lstStyle/>
                    <a:p>
                      <a:r>
                        <a:rPr lang="en-US" dirty="0" smtClean="0"/>
                        <a:t>Get the real G</a:t>
                      </a:r>
                      <a:r>
                        <a:rPr lang="en-US" sz="100" dirty="0" smtClean="0"/>
                        <a:t> </a:t>
                      </a:r>
                      <a:r>
                        <a:rPr lang="en-US" dirty="0" smtClean="0"/>
                        <a:t>I</a:t>
                      </a:r>
                      <a:r>
                        <a:rPr lang="en-US" sz="100" dirty="0" smtClean="0"/>
                        <a:t> </a:t>
                      </a:r>
                      <a:r>
                        <a:rPr lang="en-US" dirty="0" smtClean="0"/>
                        <a:t>D </a:t>
                      </a:r>
                    </a:p>
                  </a:txBody>
                  <a:tcPr/>
                </a:tc>
                <a:extLst>
                  <a:ext uri="{0D108BD9-81ED-4DB2-BD59-A6C34878D82A}">
                    <a16:rowId xmlns:a16="http://schemas.microsoft.com/office/drawing/2014/main" val="3116378608"/>
                  </a:ext>
                </a:extLst>
              </a:tr>
              <a:tr h="370840">
                <a:tc>
                  <a:txBody>
                    <a:bodyPr/>
                    <a:lstStyle/>
                    <a:p>
                      <a:r>
                        <a:rPr lang="en-US" dirty="0" err="1" smtClean="0"/>
                        <a:t>gid</a:t>
                      </a:r>
                      <a:r>
                        <a:rPr lang="en-US" dirty="0" smtClean="0"/>
                        <a:t> </a:t>
                      </a:r>
                      <a:r>
                        <a:rPr lang="en-US" dirty="0" err="1" smtClean="0"/>
                        <a:t>geteg</a:t>
                      </a:r>
                      <a:r>
                        <a:rPr lang="en-US" sz="100" dirty="0" smtClean="0"/>
                        <a:t> </a:t>
                      </a:r>
                      <a:r>
                        <a:rPr lang="en-US" dirty="0" smtClean="0"/>
                        <a:t>i</a:t>
                      </a:r>
                      <a:r>
                        <a:rPr lang="en-US" sz="100" dirty="0" smtClean="0"/>
                        <a:t> </a:t>
                      </a:r>
                      <a:r>
                        <a:rPr lang="en-US" dirty="0" smtClean="0"/>
                        <a:t>d ( ) </a:t>
                      </a:r>
                      <a:endParaRPr lang="en-US" dirty="0"/>
                    </a:p>
                  </a:txBody>
                  <a:tcPr/>
                </a:tc>
                <a:tc>
                  <a:txBody>
                    <a:bodyPr/>
                    <a:lstStyle/>
                    <a:p>
                      <a:r>
                        <a:rPr lang="en-US" dirty="0" smtClean="0"/>
                        <a:t>Get the effective G</a:t>
                      </a:r>
                      <a:r>
                        <a:rPr lang="en-US" sz="100" dirty="0" smtClean="0"/>
                        <a:t> </a:t>
                      </a:r>
                      <a:r>
                        <a:rPr lang="en-US" dirty="0" smtClean="0"/>
                        <a:t>I</a:t>
                      </a:r>
                      <a:r>
                        <a:rPr lang="en-US" sz="100" dirty="0" smtClean="0"/>
                        <a:t> </a:t>
                      </a:r>
                      <a:r>
                        <a:rPr lang="en-US" dirty="0" smtClean="0"/>
                        <a:t>D  </a:t>
                      </a:r>
                      <a:endParaRPr lang="en-US" dirty="0"/>
                    </a:p>
                  </a:txBody>
                  <a:tcPr/>
                </a:tc>
                <a:extLst>
                  <a:ext uri="{0D108BD9-81ED-4DB2-BD59-A6C34878D82A}">
                    <a16:rowId xmlns:a16="http://schemas.microsoft.com/office/drawing/2014/main" val="2238140015"/>
                  </a:ext>
                </a:extLst>
              </a:tr>
              <a:tr h="370840">
                <a:tc>
                  <a:txBody>
                    <a:bodyPr/>
                    <a:lstStyle/>
                    <a:p>
                      <a:r>
                        <a:rPr lang="en-US" dirty="0" smtClean="0"/>
                        <a:t>s </a:t>
                      </a:r>
                      <a:r>
                        <a:rPr lang="en-US" dirty="0" err="1" smtClean="0"/>
                        <a:t>chown</a:t>
                      </a:r>
                      <a:r>
                        <a:rPr lang="en-US" dirty="0" smtClean="0"/>
                        <a:t>(path, owner, group)</a:t>
                      </a:r>
                    </a:p>
                  </a:txBody>
                  <a:tcPr/>
                </a:tc>
                <a:tc>
                  <a:txBody>
                    <a:bodyPr/>
                    <a:lstStyle/>
                    <a:p>
                      <a:r>
                        <a:rPr lang="en-US" dirty="0" smtClean="0"/>
                        <a:t>Change owner and group </a:t>
                      </a:r>
                    </a:p>
                  </a:txBody>
                  <a:tcPr/>
                </a:tc>
                <a:extLst>
                  <a:ext uri="{0D108BD9-81ED-4DB2-BD59-A6C34878D82A}">
                    <a16:rowId xmlns:a16="http://schemas.microsoft.com/office/drawing/2014/main" val="1669193999"/>
                  </a:ext>
                </a:extLst>
              </a:tr>
              <a:tr h="370840">
                <a:tc>
                  <a:txBody>
                    <a:bodyPr/>
                    <a:lstStyle/>
                    <a:p>
                      <a:r>
                        <a:rPr lang="en-US" dirty="0" smtClean="0"/>
                        <a:t>s </a:t>
                      </a:r>
                      <a:r>
                        <a:rPr lang="en-US" dirty="0" err="1" smtClean="0"/>
                        <a:t>setuid</a:t>
                      </a:r>
                      <a:r>
                        <a:rPr lang="en-US" dirty="0" smtClean="0"/>
                        <a:t>(</a:t>
                      </a:r>
                      <a:r>
                        <a:rPr lang="en-US" sz="1400" dirty="0" smtClean="0"/>
                        <a:t>u</a:t>
                      </a:r>
                      <a:r>
                        <a:rPr lang="en-US" sz="100" dirty="0" smtClean="0"/>
                        <a:t> </a:t>
                      </a:r>
                      <a:r>
                        <a:rPr lang="en-US" dirty="0" smtClean="0"/>
                        <a:t>i</a:t>
                      </a:r>
                      <a:r>
                        <a:rPr lang="en-US" sz="100" dirty="0" smtClean="0"/>
                        <a:t> </a:t>
                      </a:r>
                      <a:r>
                        <a:rPr lang="en-US" dirty="0" smtClean="0"/>
                        <a:t>d) </a:t>
                      </a:r>
                    </a:p>
                  </a:txBody>
                  <a:tcPr/>
                </a:tc>
                <a:tc>
                  <a:txBody>
                    <a:bodyPr/>
                    <a:lstStyle/>
                    <a:p>
                      <a:r>
                        <a:rPr lang="en-US" dirty="0" smtClean="0"/>
                        <a:t>Set the U</a:t>
                      </a:r>
                      <a:r>
                        <a:rPr lang="en-US" sz="100" dirty="0" smtClean="0"/>
                        <a:t> </a:t>
                      </a:r>
                      <a:r>
                        <a:rPr lang="en-US" dirty="0" smtClean="0"/>
                        <a:t>D </a:t>
                      </a:r>
                    </a:p>
                  </a:txBody>
                  <a:tcPr/>
                </a:tc>
                <a:extLst>
                  <a:ext uri="{0D108BD9-81ED-4DB2-BD59-A6C34878D82A}">
                    <a16:rowId xmlns:a16="http://schemas.microsoft.com/office/drawing/2014/main" val="2861056452"/>
                  </a:ext>
                </a:extLst>
              </a:tr>
              <a:tr h="370840">
                <a:tc>
                  <a:txBody>
                    <a:bodyPr/>
                    <a:lstStyle/>
                    <a:p>
                      <a:r>
                        <a:rPr lang="en-US" dirty="0" smtClean="0"/>
                        <a:t>s </a:t>
                      </a:r>
                      <a:r>
                        <a:rPr lang="en-US" dirty="0" err="1" smtClean="0"/>
                        <a:t>setgid</a:t>
                      </a:r>
                      <a:r>
                        <a:rPr lang="en-US" dirty="0" smtClean="0"/>
                        <a:t>(g</a:t>
                      </a:r>
                      <a:r>
                        <a:rPr lang="en-US" sz="100" dirty="0" smtClean="0"/>
                        <a:t> </a:t>
                      </a:r>
                      <a:r>
                        <a:rPr lang="en-US" dirty="0" smtClean="0"/>
                        <a:t>i</a:t>
                      </a:r>
                      <a:r>
                        <a:rPr lang="en-US" sz="100" dirty="0" smtClean="0"/>
                        <a:t> </a:t>
                      </a:r>
                      <a:r>
                        <a:rPr lang="en-US" dirty="0" smtClean="0"/>
                        <a:t>d) </a:t>
                      </a:r>
                      <a:endParaRPr lang="en-US" dirty="0"/>
                    </a:p>
                  </a:txBody>
                  <a:tcPr/>
                </a:tc>
                <a:tc>
                  <a:txBody>
                    <a:bodyPr/>
                    <a:lstStyle/>
                    <a:p>
                      <a:r>
                        <a:rPr lang="en-US" dirty="0" smtClean="0"/>
                        <a:t>Set the G</a:t>
                      </a:r>
                      <a:r>
                        <a:rPr lang="en-US" sz="100" dirty="0" smtClean="0"/>
                        <a:t> </a:t>
                      </a:r>
                      <a:r>
                        <a:rPr lang="en-US" dirty="0" smtClean="0"/>
                        <a:t>I</a:t>
                      </a:r>
                      <a:r>
                        <a:rPr lang="en-US" sz="100" dirty="0" smtClean="0"/>
                        <a:t> </a:t>
                      </a:r>
                      <a:r>
                        <a:rPr lang="en-US" dirty="0" smtClean="0"/>
                        <a:t>D </a:t>
                      </a:r>
                      <a:endParaRPr lang="en-US" dirty="0"/>
                    </a:p>
                  </a:txBody>
                  <a:tcPr/>
                </a:tc>
                <a:extLst>
                  <a:ext uri="{0D108BD9-81ED-4DB2-BD59-A6C34878D82A}">
                    <a16:rowId xmlns:a16="http://schemas.microsoft.com/office/drawing/2014/main" val="1404372141"/>
                  </a:ext>
                </a:extLst>
              </a:tr>
            </a:tbl>
          </a:graphicData>
        </a:graphic>
      </p:graphicFrame>
    </p:spTree>
    <p:extLst>
      <p:ext uri="{BB962C8B-B14F-4D97-AF65-F5344CB8AC3E}">
        <p14:creationId xmlns:p14="http://schemas.microsoft.com/office/powerpoint/2010/main" val="3175235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Shell</a:t>
            </a:r>
            <a:endParaRPr lang="en-US" b="0" dirty="0"/>
          </a:p>
        </p:txBody>
      </p:sp>
      <p:sp>
        <p:nvSpPr>
          <p:cNvPr id="6" name="Text Placeholder 5"/>
          <p:cNvSpPr>
            <a:spLocks noGrp="1"/>
          </p:cNvSpPr>
          <p:nvPr>
            <p:ph type="body" idx="1"/>
          </p:nvPr>
        </p:nvSpPr>
        <p:spPr/>
        <p:txBody>
          <a:bodyPr/>
          <a:lstStyle/>
          <a:p>
            <a:r>
              <a:rPr lang="en-US" altLang="en-US" dirty="0"/>
              <a:t>Command line interface</a:t>
            </a:r>
          </a:p>
          <a:p>
            <a:pPr lvl="1"/>
            <a:r>
              <a:rPr lang="en-US" altLang="en-US" dirty="0"/>
              <a:t>Faster</a:t>
            </a:r>
          </a:p>
          <a:p>
            <a:pPr lvl="1"/>
            <a:r>
              <a:rPr lang="en-US" altLang="en-US" dirty="0"/>
              <a:t>More powerful</a:t>
            </a:r>
          </a:p>
          <a:p>
            <a:pPr lvl="1"/>
            <a:r>
              <a:rPr lang="en-US" altLang="en-US" dirty="0"/>
              <a:t>Easily extensible</a:t>
            </a:r>
          </a:p>
          <a:p>
            <a:r>
              <a:rPr lang="en-US" altLang="en-US" dirty="0"/>
              <a:t>First word entered will be a program name</a:t>
            </a:r>
          </a:p>
          <a:p>
            <a:pPr lvl="1"/>
            <a:r>
              <a:rPr lang="en-US" altLang="en-US" dirty="0"/>
              <a:t>Commands take arguments</a:t>
            </a:r>
          </a:p>
          <a:p>
            <a:pPr lvl="1"/>
            <a:r>
              <a:rPr lang="en-US" altLang="en-US" dirty="0"/>
              <a:t>Wild card characters used</a:t>
            </a:r>
          </a:p>
          <a:p>
            <a:pPr lvl="1"/>
            <a:r>
              <a:rPr lang="en-US" altLang="en-US" dirty="0"/>
              <a:t>Filters, pipes used</a:t>
            </a:r>
          </a:p>
          <a:p>
            <a:r>
              <a:rPr lang="en-US" altLang="en-US" dirty="0"/>
              <a:t>Shell scripts</a:t>
            </a:r>
          </a:p>
        </p:txBody>
      </p:sp>
    </p:spTree>
    <p:extLst>
      <p:ext uri="{BB962C8B-B14F-4D97-AF65-F5344CB8AC3E}">
        <p14:creationId xmlns:p14="http://schemas.microsoft.com/office/powerpoint/2010/main" val="20037828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smtClean="0"/>
              <a:t>Android – Design Goals</a:t>
            </a:r>
          </a:p>
        </p:txBody>
      </p:sp>
      <p:sp>
        <p:nvSpPr>
          <p:cNvPr id="62467" name="Content Placeholder 4"/>
          <p:cNvSpPr>
            <a:spLocks noGrp="1"/>
          </p:cNvSpPr>
          <p:nvPr>
            <p:ph type="body" idx="1"/>
          </p:nvPr>
        </p:nvSpPr>
        <p:spPr/>
        <p:txBody>
          <a:bodyPr/>
          <a:lstStyle/>
          <a:p>
            <a:pPr marL="429768" indent="-429768">
              <a:buFont typeface="Calibri" panose="020F0502020204030204" pitchFamily="34" charset="0"/>
              <a:buAutoNum type="arabicPeriod"/>
            </a:pPr>
            <a:r>
              <a:rPr lang="en-US" altLang="en-US" dirty="0" smtClean="0"/>
              <a:t>Open-source platform for mobile devices</a:t>
            </a:r>
          </a:p>
          <a:p>
            <a:pPr marL="429768" indent="-429768">
              <a:buFont typeface="Calibri" panose="020F0502020204030204" pitchFamily="34" charset="0"/>
              <a:buAutoNum type="arabicPeriod"/>
            </a:pPr>
            <a:r>
              <a:rPr lang="en-US" altLang="en-US" dirty="0" smtClean="0"/>
              <a:t>Support 3</a:t>
            </a:r>
            <a:r>
              <a:rPr lang="en-US" altLang="en-US" baseline="30000" dirty="0" smtClean="0"/>
              <a:t>rd</a:t>
            </a:r>
            <a:r>
              <a:rPr lang="en-US" altLang="en-US" dirty="0" smtClean="0"/>
              <a:t> party apps with robust, stable A</a:t>
            </a:r>
            <a:r>
              <a:rPr lang="en-US" altLang="en-US" sz="100" dirty="0" smtClean="0"/>
              <a:t> </a:t>
            </a:r>
            <a:r>
              <a:rPr lang="en-US" altLang="en-US" dirty="0" smtClean="0"/>
              <a:t>P</a:t>
            </a:r>
            <a:r>
              <a:rPr lang="en-US" altLang="en-US" sz="100" dirty="0" smtClean="0"/>
              <a:t> </a:t>
            </a:r>
            <a:r>
              <a:rPr lang="en-US" altLang="en-US" dirty="0" smtClean="0"/>
              <a:t>I</a:t>
            </a:r>
          </a:p>
          <a:p>
            <a:pPr marL="429768" indent="-429768">
              <a:buFont typeface="Calibri" panose="020F0502020204030204" pitchFamily="34" charset="0"/>
              <a:buAutoNum type="arabicPeriod"/>
            </a:pPr>
            <a:r>
              <a:rPr lang="en-US" altLang="en-US" dirty="0" smtClean="0"/>
              <a:t>3</a:t>
            </a:r>
            <a:r>
              <a:rPr lang="en-US" altLang="en-US" baseline="30000" dirty="0" smtClean="0"/>
              <a:t>rd</a:t>
            </a:r>
            <a:r>
              <a:rPr lang="en-US" altLang="en-US" dirty="0" smtClean="0"/>
              <a:t> party apps compete on level playing field</a:t>
            </a:r>
          </a:p>
          <a:p>
            <a:pPr marL="429768" indent="-429768">
              <a:buFont typeface="Calibri" panose="020F0502020204030204" pitchFamily="34" charset="0"/>
              <a:buAutoNum type="arabicPeriod"/>
            </a:pPr>
            <a:r>
              <a:rPr lang="en-US" altLang="en-US" dirty="0" smtClean="0"/>
              <a:t>Users need not deeply trust 3</a:t>
            </a:r>
            <a:r>
              <a:rPr lang="en-US" altLang="en-US" baseline="30000" dirty="0" smtClean="0"/>
              <a:t>rd</a:t>
            </a:r>
            <a:r>
              <a:rPr lang="en-US" altLang="en-US" dirty="0" smtClean="0"/>
              <a:t> party apps</a:t>
            </a:r>
          </a:p>
          <a:p>
            <a:pPr marL="429768" indent="-429768">
              <a:buFont typeface="Calibri" panose="020F0502020204030204" pitchFamily="34" charset="0"/>
              <a:buAutoNum type="arabicPeriod"/>
            </a:pPr>
            <a:r>
              <a:rPr lang="en-US" altLang="en-US" dirty="0" smtClean="0"/>
              <a:t>Support mobile user interaction</a:t>
            </a:r>
          </a:p>
          <a:p>
            <a:pPr marL="429768" indent="-429768">
              <a:buFont typeface="Calibri" panose="020F0502020204030204" pitchFamily="34" charset="0"/>
              <a:buAutoNum type="arabicPeriod"/>
            </a:pPr>
            <a:r>
              <a:rPr lang="en-US" altLang="en-US" dirty="0" smtClean="0"/>
              <a:t>Manage app processes for users</a:t>
            </a:r>
          </a:p>
          <a:p>
            <a:pPr marL="429768" indent="-429768">
              <a:buFont typeface="Calibri" panose="020F0502020204030204" pitchFamily="34" charset="0"/>
              <a:buAutoNum type="arabicPeriod"/>
            </a:pPr>
            <a:r>
              <a:rPr lang="en-US" altLang="en-US" dirty="0" smtClean="0"/>
              <a:t>Encourage apps to interoperate, collaborate</a:t>
            </a:r>
          </a:p>
          <a:p>
            <a:pPr marL="429768" indent="-429768">
              <a:buFont typeface="Calibri" panose="020F0502020204030204" pitchFamily="34" charset="0"/>
              <a:buAutoNum type="arabicPeriod"/>
            </a:pPr>
            <a:r>
              <a:rPr lang="en-US" altLang="en-US" dirty="0" smtClean="0"/>
              <a:t>Full general-purpose O</a:t>
            </a:r>
            <a:r>
              <a:rPr lang="en-US" altLang="en-US" sz="100" dirty="0" smtClean="0"/>
              <a:t> </a:t>
            </a:r>
            <a:r>
              <a:rPr lang="en-US" altLang="en-US" dirty="0" smtClean="0"/>
              <a:t>S</a:t>
            </a:r>
          </a:p>
        </p:txBody>
      </p:sp>
    </p:spTree>
    <p:extLst>
      <p:ext uri="{BB962C8B-B14F-4D97-AF65-F5344CB8AC3E}">
        <p14:creationId xmlns:p14="http://schemas.microsoft.com/office/powerpoint/2010/main" val="1836449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smtClean="0"/>
              <a:t>Android Architecture </a:t>
            </a:r>
            <a:r>
              <a:rPr lang="en-US" altLang="en-US" sz="2000" b="0" dirty="0" smtClean="0"/>
              <a:t>(1 of 2)</a:t>
            </a:r>
            <a:endParaRPr lang="en-US" altLang="en-US" b="0" dirty="0" smtClean="0"/>
          </a:p>
        </p:txBody>
      </p:sp>
      <p:pic>
        <p:nvPicPr>
          <p:cNvPr id="63493" name="Picture 2" descr="The Android process hierarchy. The kernel sends data to the i n i t. The data from the i n i t is forwarded to the Daemons layer which is made up of install d, service manager, a d b d and so on up to the Zygote of the Dalvik process. The data from the Zygote of the Dalvik process is sent to the system processes layer and the application processes layer. The system processes layer consists of system Dalvik process of the system and Dalvik process of the phone. The application processes consist of n number of app Dalvik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056" y="1673502"/>
            <a:ext cx="5703888" cy="3528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10-39. Android process hierarchy</a:t>
            </a:r>
            <a:r>
              <a:rPr lang="en-US" altLang="en-US" sz="1600" dirty="0" smtClean="0"/>
              <a:t>.</a:t>
            </a:r>
            <a:endParaRPr lang="en-US" altLang="en-US" sz="1600" dirty="0"/>
          </a:p>
        </p:txBody>
      </p:sp>
    </p:spTree>
    <p:extLst>
      <p:ext uri="{BB962C8B-B14F-4D97-AF65-F5344CB8AC3E}">
        <p14:creationId xmlns:p14="http://schemas.microsoft.com/office/powerpoint/2010/main" val="12308996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Android Architecture </a:t>
            </a:r>
            <a:r>
              <a:rPr lang="en-US" altLang="en-US" sz="2000" b="0" dirty="0" smtClean="0"/>
              <a:t>(2 </a:t>
            </a:r>
            <a:r>
              <a:rPr lang="en-US" altLang="en-US" sz="2000" b="0" dirty="0"/>
              <a:t>of </a:t>
            </a:r>
            <a:r>
              <a:rPr lang="en-US" altLang="en-US" sz="2000" b="0" dirty="0" smtClean="0"/>
              <a:t>2)</a:t>
            </a:r>
            <a:endParaRPr lang="en-US" altLang="en-US" dirty="0" smtClean="0"/>
          </a:p>
        </p:txBody>
      </p:sp>
      <p:pic>
        <p:nvPicPr>
          <p:cNvPr id="64517" name="Picture 2" descr="The typical design for Android framework. The android framework contains three sections, Application process, system server and the service manager. In the application process, the application code is sent to the package manager. Binder I P C is sent to the package manager service of the system server from the package manager of the application process. The package of the service manager can send Binder I P C to the package manager of the application process and can receive Binder I P C from the package manager service of the system ser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756" y="1557125"/>
            <a:ext cx="4662488" cy="3550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10-40. Publishing and interacting with system services</a:t>
            </a:r>
            <a:r>
              <a:rPr lang="en-US" altLang="en-US" sz="1600" dirty="0" smtClean="0"/>
              <a:t>.</a:t>
            </a:r>
            <a:endParaRPr lang="en-US" altLang="en-US" sz="1600" dirty="0"/>
          </a:p>
        </p:txBody>
      </p:sp>
    </p:spTree>
    <p:extLst>
      <p:ext uri="{BB962C8B-B14F-4D97-AF65-F5344CB8AC3E}">
        <p14:creationId xmlns:p14="http://schemas.microsoft.com/office/powerpoint/2010/main" val="34123247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Wake Locks</a:t>
            </a:r>
          </a:p>
        </p:txBody>
      </p:sp>
      <p:sp>
        <p:nvSpPr>
          <p:cNvPr id="5" name="Content Placeholder 4"/>
          <p:cNvSpPr>
            <a:spLocks noGrp="1"/>
          </p:cNvSpPr>
          <p:nvPr>
            <p:ph type="body" idx="1"/>
          </p:nvPr>
        </p:nvSpPr>
        <p:spPr/>
        <p:txBody>
          <a:bodyPr/>
          <a:lstStyle/>
          <a:p>
            <a:pPr marL="0" indent="0">
              <a:buFont typeface="Arial" charset="0"/>
              <a:buNone/>
              <a:defRPr/>
            </a:pPr>
            <a:r>
              <a:rPr lang="en-US" dirty="0" smtClean="0"/>
              <a:t>Contrast idle </a:t>
            </a:r>
            <a:r>
              <a:rPr lang="en-US" dirty="0"/>
              <a:t>C</a:t>
            </a:r>
            <a:r>
              <a:rPr lang="en-US" sz="100" dirty="0"/>
              <a:t> </a:t>
            </a:r>
            <a:r>
              <a:rPr lang="en-US" dirty="0"/>
              <a:t>P</a:t>
            </a:r>
            <a:r>
              <a:rPr lang="en-US" sz="100" dirty="0"/>
              <a:t> </a:t>
            </a:r>
            <a:r>
              <a:rPr lang="en-US" dirty="0"/>
              <a:t>U </a:t>
            </a:r>
            <a:r>
              <a:rPr lang="en-US" dirty="0" smtClean="0"/>
              <a:t>, true sleep</a:t>
            </a:r>
          </a:p>
          <a:p>
            <a:pPr marL="916686" lvl="1" indent="-429768">
              <a:buFont typeface="+mj-lt"/>
              <a:buAutoNum type="arabicPeriod"/>
              <a:defRPr/>
            </a:pPr>
            <a:r>
              <a:rPr lang="en-US" dirty="0" smtClean="0"/>
              <a:t>Idle state may use more power than true sleep</a:t>
            </a:r>
          </a:p>
          <a:p>
            <a:pPr marL="916686" lvl="1" indent="-429768">
              <a:buFont typeface="+mj-lt"/>
              <a:buAutoNum type="arabicPeriod"/>
              <a:defRPr/>
            </a:pPr>
            <a:r>
              <a:rPr lang="en-US" dirty="0" smtClean="0"/>
              <a:t>Idle C</a:t>
            </a:r>
            <a:r>
              <a:rPr lang="en-US" sz="100" dirty="0" smtClean="0"/>
              <a:t> </a:t>
            </a:r>
            <a:r>
              <a:rPr lang="en-US" dirty="0" smtClean="0"/>
              <a:t>P</a:t>
            </a:r>
            <a:r>
              <a:rPr lang="en-US" sz="100" dirty="0" smtClean="0"/>
              <a:t> </a:t>
            </a:r>
            <a:r>
              <a:rPr lang="en-US" dirty="0" smtClean="0"/>
              <a:t>U can wake up at any moment if work becomes available</a:t>
            </a:r>
          </a:p>
          <a:p>
            <a:pPr marL="916686" lvl="1" indent="-429768">
              <a:buFont typeface="+mj-lt"/>
              <a:buAutoNum type="arabicPeriod"/>
              <a:defRPr/>
            </a:pPr>
            <a:r>
              <a:rPr lang="en-US" dirty="0" smtClean="0"/>
              <a:t>Idle C</a:t>
            </a:r>
            <a:r>
              <a:rPr lang="en-US" sz="100" dirty="0" smtClean="0"/>
              <a:t> </a:t>
            </a:r>
            <a:r>
              <a:rPr lang="en-US" dirty="0" smtClean="0"/>
              <a:t>U</a:t>
            </a:r>
            <a:r>
              <a:rPr lang="en-US" sz="100" dirty="0" smtClean="0"/>
              <a:t> </a:t>
            </a:r>
            <a:r>
              <a:rPr lang="en-US" dirty="0" smtClean="0"/>
              <a:t>P does not tell you that you can turn off other hardware not needed in true sleep</a:t>
            </a:r>
            <a:endParaRPr lang="en-US" dirty="0"/>
          </a:p>
        </p:txBody>
      </p:sp>
    </p:spTree>
    <p:extLst>
      <p:ext uri="{BB962C8B-B14F-4D97-AF65-F5344CB8AC3E}">
        <p14:creationId xmlns:p14="http://schemas.microsoft.com/office/powerpoint/2010/main" val="14556160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4"/>
          <p:cNvSpPr>
            <a:spLocks noGrp="1"/>
          </p:cNvSpPr>
          <p:nvPr>
            <p:ph type="title"/>
          </p:nvPr>
        </p:nvSpPr>
        <p:spPr/>
        <p:txBody>
          <a:bodyPr/>
          <a:lstStyle/>
          <a:p>
            <a:r>
              <a:rPr lang="en-US" altLang="en-US" smtClean="0"/>
              <a:t>Dalvik</a:t>
            </a:r>
          </a:p>
        </p:txBody>
      </p:sp>
      <p:pic>
        <p:nvPicPr>
          <p:cNvPr id="66565" name="Picture 2" descr="The creation of new Dalvik process from the Zygote. The zygote contains preloaded resources, preloaded classes and Dalvik. The app process contains application classes and resources, Preloaded resources, Preloaded classes and the Dalvik. The zygote and app process are linked by the copy on wr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1706824"/>
            <a:ext cx="5429250" cy="346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10-41. Creating a new </a:t>
            </a:r>
            <a:r>
              <a:rPr lang="en-US" altLang="en-US" sz="1600" b="1" dirty="0" err="1"/>
              <a:t>Dalvik</a:t>
            </a:r>
            <a:r>
              <a:rPr lang="en-US" altLang="en-US" sz="1600" dirty="0"/>
              <a:t> process from </a:t>
            </a:r>
            <a:r>
              <a:rPr lang="en-US" altLang="en-US" sz="1600" b="1" dirty="0"/>
              <a:t>zygote</a:t>
            </a:r>
            <a:r>
              <a:rPr lang="en-US" altLang="en-US" sz="1600" b="1" dirty="0" smtClean="0"/>
              <a:t>.</a:t>
            </a:r>
            <a:endParaRPr lang="en-US" altLang="en-US" sz="1600" b="1" dirty="0"/>
          </a:p>
        </p:txBody>
      </p:sp>
    </p:spTree>
    <p:extLst>
      <p:ext uri="{BB962C8B-B14F-4D97-AF65-F5344CB8AC3E}">
        <p14:creationId xmlns:p14="http://schemas.microsoft.com/office/powerpoint/2010/main" val="3123116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smtClean="0"/>
              <a:t>Binder I</a:t>
            </a:r>
            <a:r>
              <a:rPr lang="en-US" altLang="en-US" sz="100" dirty="0" smtClean="0"/>
              <a:t> </a:t>
            </a:r>
            <a:r>
              <a:rPr lang="en-US" altLang="en-US" dirty="0" smtClean="0"/>
              <a:t>P</a:t>
            </a:r>
            <a:r>
              <a:rPr lang="en-US" altLang="en-US" sz="100" dirty="0" smtClean="0"/>
              <a:t> </a:t>
            </a:r>
            <a:r>
              <a:rPr lang="en-US" altLang="en-US" dirty="0" smtClean="0"/>
              <a:t>C</a:t>
            </a:r>
          </a:p>
        </p:txBody>
      </p:sp>
      <p:pic>
        <p:nvPicPr>
          <p:cNvPr id="67589" name="Picture 2" descr="The Binder I P C architecture. The Platform and other Applications can share method calls with Interface slash a i d l of the interface definitions. The Interface definitions can send transact left parenthesis right parenthesis instructions to the I binder slash Binder of the binder user space. The binder user space can send command codes and receive result codes from the i o c t l left parenthesis right parenthesis of the Binder Kernel modu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968" y="1518785"/>
            <a:ext cx="3294063" cy="3837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nl-NL" altLang="en-US" sz="1600" dirty="0"/>
              <a:t>Figure 10-42. </a:t>
            </a:r>
            <a:r>
              <a:rPr lang="nl-NL" altLang="en-US" sz="1600" b="1" dirty="0"/>
              <a:t>Binder</a:t>
            </a:r>
            <a:r>
              <a:rPr lang="nl-NL" altLang="en-US" sz="1600" dirty="0"/>
              <a:t> </a:t>
            </a:r>
            <a:r>
              <a:rPr lang="nl-NL" altLang="en-US" sz="1600" dirty="0" smtClean="0"/>
              <a:t>I</a:t>
            </a:r>
            <a:r>
              <a:rPr lang="nl-NL" altLang="en-US" sz="100" dirty="0" smtClean="0"/>
              <a:t> </a:t>
            </a:r>
            <a:r>
              <a:rPr lang="nl-NL" altLang="en-US" sz="1600" dirty="0" smtClean="0"/>
              <a:t>P</a:t>
            </a:r>
            <a:r>
              <a:rPr lang="nl-NL" altLang="en-US" sz="100" dirty="0" smtClean="0"/>
              <a:t> </a:t>
            </a:r>
            <a:r>
              <a:rPr lang="nl-NL" altLang="en-US" sz="1600" dirty="0" smtClean="0"/>
              <a:t>C </a:t>
            </a:r>
            <a:r>
              <a:rPr lang="nl-NL" altLang="en-US" sz="1600" dirty="0"/>
              <a:t>architecture</a:t>
            </a:r>
            <a:r>
              <a:rPr lang="nl-NL" altLang="en-US" sz="1600" dirty="0" smtClean="0"/>
              <a:t>.</a:t>
            </a:r>
            <a:endParaRPr lang="en-US" altLang="en-US" sz="1600" dirty="0"/>
          </a:p>
        </p:txBody>
      </p:sp>
    </p:spTree>
    <p:extLst>
      <p:ext uri="{BB962C8B-B14F-4D97-AF65-F5344CB8AC3E}">
        <p14:creationId xmlns:p14="http://schemas.microsoft.com/office/powerpoint/2010/main" val="3882162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a:t>Binder Kernel Module </a:t>
            </a:r>
            <a:r>
              <a:rPr lang="en-US" altLang="en-US" sz="2000" b="0" dirty="0"/>
              <a:t>(1 of 3)</a:t>
            </a:r>
            <a:endParaRPr lang="en-US" altLang="en-US" dirty="0" smtClean="0"/>
          </a:p>
        </p:txBody>
      </p:sp>
      <p:pic>
        <p:nvPicPr>
          <p:cNvPr id="68613" name="Picture 2" descr="The basic binder transactions of the I P C. The transaction happens between process 1 and process 2. Process 1. Input T a is sent for transaction to object, data. Process 1 has a thread pool with threads T 1 and T 2. The transaction input is sent to the Kernel where transaction is made to object 1, from process 1, data. The output from the Kernel is forwarded to thread T 1 of the thread pool and then to object 1 via transaction section of proces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765987"/>
            <a:ext cx="689610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10-43. Basic Binder </a:t>
            </a:r>
            <a:r>
              <a:rPr lang="en-US" altLang="en-US" sz="1600" dirty="0" smtClean="0"/>
              <a:t>I</a:t>
            </a:r>
            <a:r>
              <a:rPr lang="en-US" altLang="en-US" sz="100" dirty="0" smtClean="0"/>
              <a:t> </a:t>
            </a:r>
            <a:r>
              <a:rPr lang="en-US" altLang="en-US" sz="1600" dirty="0" smtClean="0"/>
              <a:t>P</a:t>
            </a:r>
            <a:r>
              <a:rPr lang="en-US" altLang="en-US" sz="100" dirty="0" smtClean="0"/>
              <a:t> </a:t>
            </a:r>
            <a:r>
              <a:rPr lang="en-US" altLang="en-US" sz="1600" dirty="0" smtClean="0"/>
              <a:t>C transaction</a:t>
            </a:r>
            <a:endParaRPr lang="en-US" altLang="en-US" sz="1600" dirty="0"/>
          </a:p>
        </p:txBody>
      </p:sp>
    </p:spTree>
    <p:extLst>
      <p:ext uri="{BB962C8B-B14F-4D97-AF65-F5344CB8AC3E}">
        <p14:creationId xmlns:p14="http://schemas.microsoft.com/office/powerpoint/2010/main" val="4797339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Binder Kernel Module </a:t>
            </a:r>
            <a:r>
              <a:rPr lang="en-US" altLang="en-US" sz="2000" b="0" dirty="0" smtClean="0"/>
              <a:t>(2 </a:t>
            </a:r>
            <a:r>
              <a:rPr lang="en-US" altLang="en-US" sz="2000" b="0" dirty="0"/>
              <a:t>of 3)</a:t>
            </a:r>
            <a:endParaRPr lang="en-US" altLang="en-US" dirty="0" smtClean="0"/>
          </a:p>
        </p:txBody>
      </p:sp>
      <p:pic>
        <p:nvPicPr>
          <p:cNvPr id="69637" name="Picture 2" descr="The binder cross process object mapping procedure. Process 1 contains Object 1 a, Object 1 b and Handle 2. Process 2 contains Object 2 a, Object 2 b, Handle 2 and Handle 3. The kernel contains process 1 and process 2. The Kernel contains process 1 and process 2. Process 1 of Kernel has Object 1 a, Object 1 b, Handle 1 and Handle 2. Process 2 has Object 2 a, Object 2 b, handle 1, Handle 2 and Handle 3. Handle 3 of process 2 is mapped to object 1 b of process 1; handle 2 of process 2 is mapped to object 1 a of process 1; handle 1 of process 2 remains unmapped; handle 2 of process 1 is mapped to object 2 a of proces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2000250"/>
            <a:ext cx="77343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10-44. Binder cross-process object mapping</a:t>
            </a:r>
            <a:r>
              <a:rPr lang="en-US" altLang="en-US" sz="1600" dirty="0" smtClean="0"/>
              <a:t>.</a:t>
            </a:r>
            <a:endParaRPr lang="en-US" altLang="en-US" sz="1600" dirty="0"/>
          </a:p>
        </p:txBody>
      </p:sp>
    </p:spTree>
    <p:extLst>
      <p:ext uri="{BB962C8B-B14F-4D97-AF65-F5344CB8AC3E}">
        <p14:creationId xmlns:p14="http://schemas.microsoft.com/office/powerpoint/2010/main" val="10041392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smtClean="0"/>
              <a:t>Binder Kernel Module </a:t>
            </a:r>
            <a:r>
              <a:rPr lang="en-US" altLang="en-US" sz="2000" b="0" dirty="0" smtClean="0"/>
              <a:t>(3 of 3)</a:t>
            </a:r>
            <a:endParaRPr lang="en-US" altLang="en-US" b="0" dirty="0" smtClean="0"/>
          </a:p>
        </p:txBody>
      </p:sp>
      <p:pic>
        <p:nvPicPr>
          <p:cNvPr id="70661" name="Picture 2" descr="The process to transfer the Binder objects between processes. Process 1. The initial transaction structure is generated with local address Object 1 b. Process 2. The transaction is submitted to Kernel. Process 3. The Kernel locates address Object 1 b. Process 4. Kernel uses handle 2 to determine object 2 a. Process 5. The Kernel reconstructs the target address to object 2 a. Process 6. Kernel creates new handler 3 and replaces object 1 b. Process 7. The new transaction is sent to process 2. Process 8. Process detects the new handle 3 and forwards it to the handles table of process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1695450"/>
            <a:ext cx="7848600"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p:txBody>
          <a:bodyPr/>
          <a:lstStyle/>
          <a:p>
            <a:r>
              <a:rPr lang="en-US" altLang="en-US" sz="1600" dirty="0"/>
              <a:t>Figure 10-45. Transferring Binder objects between processes</a:t>
            </a:r>
            <a:r>
              <a:rPr lang="en-US" altLang="en-US" sz="1600" dirty="0" smtClean="0"/>
              <a:t>.</a:t>
            </a:r>
            <a:endParaRPr lang="en-US" altLang="en-US" sz="1600" dirty="0"/>
          </a:p>
        </p:txBody>
      </p:sp>
    </p:spTree>
    <p:extLst>
      <p:ext uri="{BB962C8B-B14F-4D97-AF65-F5344CB8AC3E}">
        <p14:creationId xmlns:p14="http://schemas.microsoft.com/office/powerpoint/2010/main" val="40620966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User-Space A</a:t>
            </a:r>
            <a:r>
              <a:rPr lang="en-US" altLang="en-US" sz="100" dirty="0"/>
              <a:t> </a:t>
            </a:r>
            <a:r>
              <a:rPr lang="en-US" altLang="en-US" dirty="0"/>
              <a:t>P</a:t>
            </a:r>
            <a:r>
              <a:rPr lang="en-US" altLang="en-US" sz="100" dirty="0"/>
              <a:t> </a:t>
            </a:r>
            <a:r>
              <a:rPr lang="en-US" altLang="en-US" dirty="0"/>
              <a:t>I</a:t>
            </a:r>
            <a:r>
              <a:rPr lang="en-US" altLang="en-US" dirty="0" smtClean="0"/>
              <a:t> </a:t>
            </a:r>
            <a:r>
              <a:rPr lang="en-US" altLang="en-US" sz="2000" b="0" dirty="0"/>
              <a:t>(</a:t>
            </a:r>
            <a:r>
              <a:rPr lang="en-US" altLang="en-US" sz="2000" b="0" dirty="0" smtClean="0"/>
              <a:t>1 of 3)</a:t>
            </a:r>
            <a:endParaRPr lang="en-US" sz="900" b="0" dirty="0"/>
          </a:p>
        </p:txBody>
      </p:sp>
      <p:sp>
        <p:nvSpPr>
          <p:cNvPr id="3" name="Content Placeholder 2"/>
          <p:cNvSpPr>
            <a:spLocks noGrp="1"/>
          </p:cNvSpPr>
          <p:nvPr>
            <p:ph type="body" idx="1"/>
          </p:nvPr>
        </p:nvSpPr>
        <p:spPr>
          <a:xfrm>
            <a:off x="457200" y="1495425"/>
            <a:ext cx="8229600" cy="4925253"/>
          </a:xfrm>
        </p:spPr>
        <p:txBody>
          <a:bodyPr/>
          <a:lstStyle/>
          <a:p>
            <a:pPr marL="0" indent="0">
              <a:buFont typeface="Arial" charset="0"/>
              <a:buNone/>
              <a:defRPr/>
            </a:pPr>
            <a:r>
              <a:rPr lang="en-US" dirty="0"/>
              <a:t>User-space object-oriented library</a:t>
            </a:r>
          </a:p>
          <a:p>
            <a:pPr marL="916686" lvl="1" indent="-429768">
              <a:buFont typeface="+mj-lt"/>
              <a:buAutoNum type="arabicPeriod"/>
              <a:defRPr/>
            </a:pPr>
            <a:r>
              <a:rPr lang="en-US" b="1" dirty="0" smtClean="0"/>
              <a:t>IBinder</a:t>
            </a:r>
            <a:r>
              <a:rPr lang="en-US" dirty="0" smtClean="0"/>
              <a:t> is an abstract interface for a Binder object</a:t>
            </a:r>
          </a:p>
          <a:p>
            <a:pPr marL="916686" lvl="1" indent="-429768">
              <a:buFont typeface="+mj-lt"/>
              <a:buAutoNum type="arabicPeriod"/>
              <a:defRPr/>
            </a:pPr>
            <a:r>
              <a:rPr lang="nl-NL" b="1" dirty="0" smtClean="0"/>
              <a:t>Binder</a:t>
            </a:r>
            <a:r>
              <a:rPr lang="nl-NL" dirty="0" smtClean="0"/>
              <a:t> </a:t>
            </a:r>
            <a:r>
              <a:rPr lang="nl-NL" dirty="0"/>
              <a:t>is a concrete Binder object</a:t>
            </a:r>
          </a:p>
          <a:p>
            <a:pPr marL="916686" lvl="1" indent="-429768">
              <a:buFont typeface="+mj-lt"/>
              <a:buAutoNum type="arabicPeriod"/>
              <a:defRPr/>
            </a:pPr>
            <a:r>
              <a:rPr lang="en-US" b="1" dirty="0"/>
              <a:t>Parcel</a:t>
            </a:r>
            <a:r>
              <a:rPr lang="en-US" dirty="0"/>
              <a:t> is a container for reading and writing data that is in a Binder transaction.</a:t>
            </a:r>
          </a:p>
        </p:txBody>
      </p:sp>
    </p:spTree>
    <p:extLst>
      <p:ext uri="{BB962C8B-B14F-4D97-AF65-F5344CB8AC3E}">
        <p14:creationId xmlns:p14="http://schemas.microsoft.com/office/powerpoint/2010/main" val="4186347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Linux Utility Programs </a:t>
            </a:r>
            <a:r>
              <a:rPr lang="en-US" altLang="en-US" sz="2000" b="0" dirty="0"/>
              <a:t>(</a:t>
            </a:r>
            <a:r>
              <a:rPr lang="en-US" altLang="en-US" sz="2000" b="0" dirty="0" smtClean="0"/>
              <a:t>1 of 3)</a:t>
            </a:r>
            <a:endParaRPr lang="en-US" sz="2000" b="0" dirty="0"/>
          </a:p>
        </p:txBody>
      </p:sp>
      <p:sp>
        <p:nvSpPr>
          <p:cNvPr id="6" name="Text Placeholder 5"/>
          <p:cNvSpPr>
            <a:spLocks noGrp="1"/>
          </p:cNvSpPr>
          <p:nvPr>
            <p:ph type="body" idx="1"/>
          </p:nvPr>
        </p:nvSpPr>
        <p:spPr/>
        <p:txBody>
          <a:bodyPr/>
          <a:lstStyle/>
          <a:p>
            <a:pPr marL="429768" indent="-429768">
              <a:buFont typeface="Calibri" panose="020F0502020204030204" pitchFamily="34" charset="0"/>
              <a:buAutoNum type="arabicPeriod"/>
            </a:pPr>
            <a:r>
              <a:rPr lang="en-US" altLang="en-US" dirty="0"/>
              <a:t>File and directory manipulation commands.</a:t>
            </a:r>
          </a:p>
          <a:p>
            <a:pPr marL="429768" indent="-429768">
              <a:buFont typeface="Calibri" panose="020F0502020204030204" pitchFamily="34" charset="0"/>
              <a:buAutoNum type="arabicPeriod"/>
            </a:pPr>
            <a:r>
              <a:rPr lang="en-US" altLang="en-US" dirty="0"/>
              <a:t>Filters.</a:t>
            </a:r>
          </a:p>
          <a:p>
            <a:pPr marL="429768" indent="-429768">
              <a:buFont typeface="Calibri" panose="020F0502020204030204" pitchFamily="34" charset="0"/>
              <a:buAutoNum type="arabicPeriod"/>
            </a:pPr>
            <a:r>
              <a:rPr lang="en-US" altLang="en-US" dirty="0"/>
              <a:t>Program development tools, such as editors and compilers.</a:t>
            </a:r>
          </a:p>
          <a:p>
            <a:pPr marL="429768" indent="-429768">
              <a:buFont typeface="Calibri" panose="020F0502020204030204" pitchFamily="34" charset="0"/>
              <a:buAutoNum type="arabicPeriod"/>
            </a:pPr>
            <a:r>
              <a:rPr lang="en-US" altLang="en-US" dirty="0"/>
              <a:t>Text processing.</a:t>
            </a:r>
          </a:p>
          <a:p>
            <a:pPr marL="429768" indent="-429768">
              <a:buFont typeface="Calibri" panose="020F0502020204030204" pitchFamily="34" charset="0"/>
              <a:buAutoNum type="arabicPeriod"/>
            </a:pPr>
            <a:r>
              <a:rPr lang="en-US" altLang="en-US" dirty="0"/>
              <a:t>System administration.</a:t>
            </a:r>
          </a:p>
          <a:p>
            <a:pPr marL="429768" indent="-429768">
              <a:buFont typeface="Calibri" panose="020F0502020204030204" pitchFamily="34" charset="0"/>
              <a:buAutoNum type="arabicPeriod"/>
            </a:pPr>
            <a:r>
              <a:rPr lang="en-US" altLang="en-US" dirty="0"/>
              <a:t>Miscellaneous.</a:t>
            </a:r>
          </a:p>
        </p:txBody>
      </p:sp>
    </p:spTree>
    <p:extLst>
      <p:ext uri="{BB962C8B-B14F-4D97-AF65-F5344CB8AC3E}">
        <p14:creationId xmlns:p14="http://schemas.microsoft.com/office/powerpoint/2010/main" val="22365372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User-Space </a:t>
            </a:r>
            <a:r>
              <a:rPr lang="en-US" altLang="en-US" dirty="0" smtClean="0"/>
              <a:t>A</a:t>
            </a:r>
            <a:r>
              <a:rPr lang="en-US" altLang="en-US" sz="100" dirty="0" smtClean="0"/>
              <a:t> </a:t>
            </a:r>
            <a:r>
              <a:rPr lang="en-US" altLang="en-US" dirty="0" smtClean="0"/>
              <a:t>P</a:t>
            </a:r>
            <a:r>
              <a:rPr lang="en-US" altLang="en-US" sz="100" dirty="0" smtClean="0"/>
              <a:t> </a:t>
            </a:r>
            <a:r>
              <a:rPr lang="en-US" altLang="en-US" dirty="0" smtClean="0"/>
              <a:t>I </a:t>
            </a:r>
            <a:r>
              <a:rPr lang="en-US" altLang="en-US" sz="2000" b="0" dirty="0" smtClean="0"/>
              <a:t>(2 </a:t>
            </a:r>
            <a:r>
              <a:rPr lang="en-US" altLang="en-US" sz="2000" b="0" dirty="0"/>
              <a:t>of 3)</a:t>
            </a:r>
            <a:endParaRPr lang="en-US" sz="1200" b="0" dirty="0"/>
          </a:p>
        </p:txBody>
      </p:sp>
      <p:sp>
        <p:nvSpPr>
          <p:cNvPr id="3" name="Content Placeholder 2"/>
          <p:cNvSpPr>
            <a:spLocks noGrp="1"/>
          </p:cNvSpPr>
          <p:nvPr>
            <p:ph type="body" idx="1"/>
          </p:nvPr>
        </p:nvSpPr>
        <p:spPr>
          <a:xfrm>
            <a:off x="457200" y="1495425"/>
            <a:ext cx="8229600" cy="4925253"/>
          </a:xfrm>
        </p:spPr>
        <p:txBody>
          <a:bodyPr/>
          <a:lstStyle/>
          <a:p>
            <a:pPr marL="0" indent="0">
              <a:buFont typeface="Arial" charset="0"/>
              <a:buNone/>
              <a:defRPr/>
            </a:pPr>
            <a:r>
              <a:rPr lang="en-US" dirty="0"/>
              <a:t>Three classes now make it fairly easy to write </a:t>
            </a:r>
            <a:r>
              <a:rPr lang="en-US" dirty="0" smtClean="0"/>
              <a:t>I</a:t>
            </a:r>
            <a:r>
              <a:rPr lang="en-US" sz="100" dirty="0" smtClean="0"/>
              <a:t> </a:t>
            </a:r>
            <a:r>
              <a:rPr lang="en-US" dirty="0" smtClean="0"/>
              <a:t>P</a:t>
            </a:r>
            <a:r>
              <a:rPr lang="en-US" sz="100" dirty="0" smtClean="0"/>
              <a:t> </a:t>
            </a:r>
            <a:r>
              <a:rPr lang="en-US" dirty="0" smtClean="0"/>
              <a:t>C </a:t>
            </a:r>
            <a:r>
              <a:rPr lang="en-US" dirty="0"/>
              <a:t>code:</a:t>
            </a:r>
          </a:p>
          <a:p>
            <a:pPr lvl="1">
              <a:defRPr/>
            </a:pPr>
            <a:r>
              <a:rPr lang="en-US" dirty="0"/>
              <a:t>Subclass from </a:t>
            </a:r>
            <a:r>
              <a:rPr lang="en-US" b="1" dirty="0"/>
              <a:t>Binder</a:t>
            </a:r>
            <a:r>
              <a:rPr lang="en-US" dirty="0"/>
              <a:t>.</a:t>
            </a:r>
          </a:p>
          <a:p>
            <a:pPr marL="1316736" lvl="2" indent="-429768">
              <a:buFont typeface="+mj-lt"/>
              <a:buAutoNum type="arabicPeriod"/>
              <a:defRPr/>
            </a:pPr>
            <a:r>
              <a:rPr lang="en-US" dirty="0"/>
              <a:t>Implement </a:t>
            </a:r>
            <a:r>
              <a:rPr lang="en-US" b="1" dirty="0" err="1"/>
              <a:t>onTransact</a:t>
            </a:r>
            <a:r>
              <a:rPr lang="en-US" b="1" dirty="0"/>
              <a:t> </a:t>
            </a:r>
            <a:r>
              <a:rPr lang="en-US" dirty="0"/>
              <a:t>to decode and execute incoming calls.</a:t>
            </a:r>
          </a:p>
          <a:p>
            <a:pPr marL="1316736" lvl="2" indent="-429768">
              <a:buFont typeface="+mj-lt"/>
              <a:buAutoNum type="arabicPeriod"/>
              <a:defRPr/>
            </a:pPr>
            <a:r>
              <a:rPr lang="en-US" dirty="0"/>
              <a:t>Implement corresponding code to create a </a:t>
            </a:r>
            <a:r>
              <a:rPr lang="en-US" b="1" dirty="0"/>
              <a:t>Parcel</a:t>
            </a:r>
            <a:r>
              <a:rPr lang="en-US" i="1" dirty="0"/>
              <a:t> </a:t>
            </a:r>
            <a:r>
              <a:rPr lang="en-US" dirty="0"/>
              <a:t>that can be passed to that object’s </a:t>
            </a:r>
            <a:r>
              <a:rPr lang="en-US" b="1" dirty="0"/>
              <a:t>transact</a:t>
            </a:r>
            <a:r>
              <a:rPr lang="en-US" i="1" dirty="0"/>
              <a:t> </a:t>
            </a:r>
            <a:r>
              <a:rPr lang="en-US" dirty="0"/>
              <a:t>method.</a:t>
            </a:r>
          </a:p>
        </p:txBody>
      </p:sp>
    </p:spTree>
    <p:extLst>
      <p:ext uri="{BB962C8B-B14F-4D97-AF65-F5344CB8AC3E}">
        <p14:creationId xmlns:p14="http://schemas.microsoft.com/office/powerpoint/2010/main" val="22232658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User-Space </a:t>
            </a:r>
            <a:r>
              <a:rPr lang="en-US" altLang="en-US" dirty="0" smtClean="0"/>
              <a:t>A</a:t>
            </a:r>
            <a:r>
              <a:rPr lang="en-US" altLang="en-US" sz="100" dirty="0" smtClean="0"/>
              <a:t> </a:t>
            </a:r>
            <a:r>
              <a:rPr lang="en-US" altLang="en-US" dirty="0" smtClean="0"/>
              <a:t>P</a:t>
            </a:r>
            <a:r>
              <a:rPr lang="en-US" altLang="en-US" sz="100" dirty="0" smtClean="0"/>
              <a:t> </a:t>
            </a:r>
            <a:r>
              <a:rPr lang="en-US" altLang="en-US" dirty="0" smtClean="0"/>
              <a:t>I </a:t>
            </a:r>
            <a:r>
              <a:rPr lang="en-US" altLang="en-US" sz="2000" b="0" dirty="0" smtClean="0"/>
              <a:t>(3 </a:t>
            </a:r>
            <a:r>
              <a:rPr lang="en-US" altLang="en-US" sz="2000" b="0" dirty="0"/>
              <a:t>of 3)</a:t>
            </a:r>
            <a:endParaRPr lang="en-US" sz="900" b="0" dirty="0"/>
          </a:p>
        </p:txBody>
      </p:sp>
      <p:pic>
        <p:nvPicPr>
          <p:cNvPr id="5" name="Picture 2" descr="The mutual functioning of classes. The parcel with binder 1 b is transacted to binder proxy, handler 2. The binder proxy transacts Binder 1 b to the Kernel and locates handle 2 in the process 1 table. Binder 2 a generates new handle 3 and the parcel with handle 3 is delivered to binder 2 a. Binder 2 b from the process table locates Binder 2a, whereas the binder proxy, handle 3, locates the handle 3 in the process table. Handle 2 of process 1 is mapped to Binder 2 b and handle 3 of process 2 is mapped to binder 1 b of process 1. Binder 1 b in process table locates Binder 1 b in the process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7" y="1742199"/>
            <a:ext cx="7299325" cy="3195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10-46. Binder user-space </a:t>
            </a:r>
            <a:r>
              <a:rPr lang="en-US" altLang="en-US" dirty="0" smtClean="0"/>
              <a:t>A</a:t>
            </a:r>
            <a:r>
              <a:rPr lang="en-US" altLang="en-US" sz="100" dirty="0" smtClean="0"/>
              <a:t> </a:t>
            </a:r>
            <a:r>
              <a:rPr lang="en-US" altLang="en-US" dirty="0" smtClean="0"/>
              <a:t>P</a:t>
            </a:r>
            <a:r>
              <a:rPr lang="en-US" altLang="en-US" sz="100" dirty="0" smtClean="0"/>
              <a:t> </a:t>
            </a:r>
            <a:r>
              <a:rPr lang="en-US" altLang="en-US" dirty="0" smtClean="0"/>
              <a:t>I</a:t>
            </a:r>
            <a:r>
              <a:rPr lang="en-US" altLang="en-US" dirty="0"/>
              <a:t>.</a:t>
            </a:r>
          </a:p>
        </p:txBody>
      </p:sp>
    </p:spTree>
    <p:extLst>
      <p:ext uri="{BB962C8B-B14F-4D97-AF65-F5344CB8AC3E}">
        <p14:creationId xmlns:p14="http://schemas.microsoft.com/office/powerpoint/2010/main" val="16014802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Interfaces and </a:t>
            </a:r>
            <a:r>
              <a:rPr lang="en-US" altLang="en-US" dirty="0" smtClean="0"/>
              <a:t>A</a:t>
            </a:r>
            <a:r>
              <a:rPr lang="en-US" altLang="en-US" sz="100" dirty="0" smtClean="0"/>
              <a:t> </a:t>
            </a:r>
            <a:r>
              <a:rPr lang="en-US" altLang="en-US" dirty="0" smtClean="0"/>
              <a:t>I</a:t>
            </a:r>
            <a:r>
              <a:rPr lang="en-US" altLang="en-US" sz="100" dirty="0" smtClean="0"/>
              <a:t> </a:t>
            </a:r>
            <a:r>
              <a:rPr lang="en-US" altLang="en-US" dirty="0" smtClean="0"/>
              <a:t>D</a:t>
            </a:r>
            <a:r>
              <a:rPr lang="en-US" altLang="en-US" sz="100" dirty="0" smtClean="0"/>
              <a:t> </a:t>
            </a:r>
            <a:r>
              <a:rPr lang="en-US" altLang="en-US" dirty="0" smtClean="0"/>
              <a:t>L </a:t>
            </a:r>
            <a:r>
              <a:rPr lang="en-US" altLang="en-US" sz="2000" b="0" dirty="0"/>
              <a:t>(1 of 3)</a:t>
            </a:r>
            <a:endParaRPr lang="en-US" sz="900" b="0" dirty="0"/>
          </a:p>
        </p:txBody>
      </p:sp>
      <p:pic>
        <p:nvPicPr>
          <p:cNvPr id="7" name="Picture 2" descr="Computer code has 4 lines. The lines read as follows. Line 1. Package c o m period example. Line 2. Interface pipe example left brace. Line 3, indented once. Void print left parenthesis string m s g right parenthesis semicolon. Line 4.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612" y="2404186"/>
            <a:ext cx="3406775" cy="187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10-47. Simple interface described in </a:t>
            </a:r>
            <a:r>
              <a:rPr lang="en-US" altLang="en-US" dirty="0" smtClean="0"/>
              <a:t>A</a:t>
            </a:r>
            <a:r>
              <a:rPr lang="en-US" altLang="en-US" sz="100" dirty="0" smtClean="0"/>
              <a:t> </a:t>
            </a:r>
            <a:r>
              <a:rPr lang="en-US" altLang="en-US" dirty="0" smtClean="0"/>
              <a:t>I</a:t>
            </a:r>
            <a:r>
              <a:rPr lang="en-US" altLang="en-US" sz="100" dirty="0" smtClean="0"/>
              <a:t> </a:t>
            </a:r>
            <a:r>
              <a:rPr lang="en-US" altLang="en-US" dirty="0" smtClean="0"/>
              <a:t>D</a:t>
            </a:r>
            <a:r>
              <a:rPr lang="en-US" altLang="en-US" sz="100" dirty="0" smtClean="0"/>
              <a:t> </a:t>
            </a:r>
            <a:r>
              <a:rPr lang="en-US" altLang="en-US" dirty="0" smtClean="0"/>
              <a:t>L</a:t>
            </a:r>
            <a:r>
              <a:rPr lang="en-US" altLang="en-US" dirty="0"/>
              <a:t>.</a:t>
            </a:r>
          </a:p>
        </p:txBody>
      </p:sp>
    </p:spTree>
    <p:extLst>
      <p:ext uri="{BB962C8B-B14F-4D97-AF65-F5344CB8AC3E}">
        <p14:creationId xmlns:p14="http://schemas.microsoft.com/office/powerpoint/2010/main" val="4814323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Interfaces and </a:t>
            </a:r>
            <a:r>
              <a:rPr lang="en-US" altLang="en-US" dirty="0" smtClean="0"/>
              <a:t>A</a:t>
            </a:r>
            <a:r>
              <a:rPr lang="en-US" altLang="en-US" sz="100" dirty="0" smtClean="0"/>
              <a:t> </a:t>
            </a:r>
            <a:r>
              <a:rPr lang="en-US" altLang="en-US" dirty="0" smtClean="0"/>
              <a:t>I</a:t>
            </a:r>
            <a:r>
              <a:rPr lang="en-US" altLang="en-US" sz="100" dirty="0" smtClean="0"/>
              <a:t> </a:t>
            </a:r>
            <a:r>
              <a:rPr lang="en-US" altLang="en-US" dirty="0" smtClean="0"/>
              <a:t>D</a:t>
            </a:r>
            <a:r>
              <a:rPr lang="en-US" altLang="en-US" sz="100" dirty="0" smtClean="0"/>
              <a:t> </a:t>
            </a:r>
            <a:r>
              <a:rPr lang="en-US" altLang="en-US" dirty="0" smtClean="0"/>
              <a:t>L </a:t>
            </a:r>
            <a:r>
              <a:rPr lang="en-US" altLang="en-US" sz="2000" b="0" dirty="0" smtClean="0"/>
              <a:t>(2 </a:t>
            </a:r>
            <a:r>
              <a:rPr lang="en-US" altLang="en-US" sz="2000" b="0" dirty="0"/>
              <a:t>of 3)</a:t>
            </a:r>
            <a:endParaRPr lang="en-US" sz="900" b="0" dirty="0"/>
          </a:p>
        </p:txBody>
      </p:sp>
      <p:pic>
        <p:nvPicPr>
          <p:cNvPr id="5" name="Picture 2" descr="The inheritance hierarchy of the Binder interface. The Binder is delivered to I Example period stub. I example period stub and I example period proxy are implemented by I example. I example period proxy transacts the I B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2" y="2239880"/>
            <a:ext cx="791527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10-48. Binder interface inheritance hierarchy.</a:t>
            </a:r>
          </a:p>
        </p:txBody>
      </p:sp>
    </p:spTree>
    <p:extLst>
      <p:ext uri="{BB962C8B-B14F-4D97-AF65-F5344CB8AC3E}">
        <p14:creationId xmlns:p14="http://schemas.microsoft.com/office/powerpoint/2010/main" val="22099173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Binder Interfaces and </a:t>
            </a:r>
            <a:r>
              <a:rPr lang="en-US" altLang="en-US" dirty="0" smtClean="0"/>
              <a:t>A</a:t>
            </a:r>
            <a:r>
              <a:rPr lang="en-US" altLang="en-US" sz="100" dirty="0" smtClean="0"/>
              <a:t> </a:t>
            </a:r>
            <a:r>
              <a:rPr lang="en-US" altLang="en-US" dirty="0" smtClean="0"/>
              <a:t>I</a:t>
            </a:r>
            <a:r>
              <a:rPr lang="en-US" altLang="en-US" sz="100" dirty="0" smtClean="0"/>
              <a:t> </a:t>
            </a:r>
            <a:r>
              <a:rPr lang="en-US" altLang="en-US" dirty="0" smtClean="0"/>
              <a:t>D</a:t>
            </a:r>
            <a:r>
              <a:rPr lang="en-US" altLang="en-US" sz="100" dirty="0" smtClean="0"/>
              <a:t> </a:t>
            </a:r>
            <a:r>
              <a:rPr lang="en-US" altLang="en-US" dirty="0" smtClean="0"/>
              <a:t>L </a:t>
            </a:r>
            <a:r>
              <a:rPr lang="en-US" altLang="en-US" sz="2000" b="0" dirty="0" smtClean="0"/>
              <a:t>(3 </a:t>
            </a:r>
            <a:r>
              <a:rPr lang="en-US" altLang="en-US" sz="2000" b="0" dirty="0"/>
              <a:t>of 3)</a:t>
            </a:r>
            <a:endParaRPr lang="en-US" sz="900" b="0" dirty="0"/>
          </a:p>
        </p:txBody>
      </p:sp>
      <p:pic>
        <p:nvPicPr>
          <p:cNvPr id="7" name="Picture 2" descr="The full path of an A I D L based Binder I P C. In process 1, the instruction print left parenthesis hello right parenthesis is sent to I example period proxy. From I example period proxy, instruction left parenthesis left brace print hello right brace right parenthesis is sent to Binder proxy. From binder proxy instruction i o c t l left parenthesis right parenthesis is sent to binder underscore module of the kernel. From i o c t l left parenthesis right parenthesis is forwarded to the binder of the process 2. In process 2, the instruction on transact left parenthesis left brace print hello right brace right parenthesis is sent from binder to the I example period stub of process 2. From I example period stub, instruction print left parenthesis double quote hello double quote right parenthesis is forwarded to I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362" y="1512916"/>
            <a:ext cx="7153275" cy="3654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10-49. Full path of an </a:t>
            </a:r>
            <a:r>
              <a:rPr lang="en-US" altLang="en-US" dirty="0" smtClean="0"/>
              <a:t>A</a:t>
            </a:r>
            <a:r>
              <a:rPr lang="en-US" altLang="en-US" sz="100" dirty="0" smtClean="0"/>
              <a:t> </a:t>
            </a:r>
            <a:r>
              <a:rPr lang="en-US" altLang="en-US" dirty="0" smtClean="0"/>
              <a:t>I</a:t>
            </a:r>
            <a:r>
              <a:rPr lang="en-US" altLang="en-US" sz="100" dirty="0" smtClean="0"/>
              <a:t> </a:t>
            </a:r>
            <a:r>
              <a:rPr lang="en-US" altLang="en-US" dirty="0" smtClean="0"/>
              <a:t>D</a:t>
            </a:r>
            <a:r>
              <a:rPr lang="en-US" altLang="en-US" sz="100" dirty="0" smtClean="0"/>
              <a:t> </a:t>
            </a:r>
            <a:r>
              <a:rPr lang="en-US" altLang="en-US" dirty="0" smtClean="0"/>
              <a:t>L-based </a:t>
            </a:r>
            <a:r>
              <a:rPr lang="en-US" altLang="en-US" dirty="0"/>
              <a:t>Binder </a:t>
            </a:r>
            <a:r>
              <a:rPr lang="en-US" altLang="en-US" dirty="0" smtClean="0"/>
              <a:t>I</a:t>
            </a:r>
            <a:r>
              <a:rPr lang="en-US" altLang="en-US" sz="100" dirty="0" smtClean="0"/>
              <a:t> </a:t>
            </a:r>
            <a:r>
              <a:rPr lang="en-US" altLang="en-US" dirty="0" smtClean="0"/>
              <a:t>P</a:t>
            </a:r>
            <a:r>
              <a:rPr lang="en-US" altLang="en-US" sz="100" dirty="0" smtClean="0"/>
              <a:t> </a:t>
            </a:r>
            <a:r>
              <a:rPr lang="en-US" altLang="en-US" dirty="0" smtClean="0"/>
              <a:t>C</a:t>
            </a:r>
            <a:r>
              <a:rPr lang="en-US" altLang="en-US" dirty="0"/>
              <a:t>.</a:t>
            </a:r>
          </a:p>
        </p:txBody>
      </p:sp>
    </p:spTree>
    <p:extLst>
      <p:ext uri="{BB962C8B-B14F-4D97-AF65-F5344CB8AC3E}">
        <p14:creationId xmlns:p14="http://schemas.microsoft.com/office/powerpoint/2010/main" val="10016634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Android Applications </a:t>
            </a:r>
            <a:r>
              <a:rPr lang="en-US" altLang="en-US" sz="2000" b="0" dirty="0" smtClean="0"/>
              <a:t>(1 </a:t>
            </a:r>
            <a:r>
              <a:rPr lang="en-US" altLang="en-US" sz="2000" b="0" dirty="0"/>
              <a:t>of 4)</a:t>
            </a:r>
            <a:endParaRPr lang="en-US" sz="900" b="0" dirty="0"/>
          </a:p>
        </p:txBody>
      </p:sp>
      <p:pic>
        <p:nvPicPr>
          <p:cNvPr id="5" name="Picture 2" descr="Computer code has 5 lines. The lines read as follows. Line 1. Package android period o s. Line 2. Interface, I service manager left brace. Line 3, indented once. I binder get service left parenthesis string name right parenthesis semicolon. Line 4, indented once. Void add service left parenthesis string name comma I binder, binder right parenthesis semicolon. Line 5.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900" y="2308142"/>
            <a:ext cx="6426200" cy="2063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10-50. Basic service manager A</a:t>
            </a:r>
            <a:r>
              <a:rPr lang="en-US" altLang="en-US" sz="100" dirty="0"/>
              <a:t> </a:t>
            </a:r>
            <a:r>
              <a:rPr lang="en-US" altLang="en-US" dirty="0"/>
              <a:t>I</a:t>
            </a:r>
            <a:r>
              <a:rPr lang="en-US" altLang="en-US" sz="100" dirty="0"/>
              <a:t> </a:t>
            </a:r>
            <a:r>
              <a:rPr lang="en-US" altLang="en-US" dirty="0"/>
              <a:t>D</a:t>
            </a:r>
            <a:r>
              <a:rPr lang="en-US" altLang="en-US" sz="100" dirty="0"/>
              <a:t> </a:t>
            </a:r>
            <a:r>
              <a:rPr lang="en-US" altLang="en-US" dirty="0"/>
              <a:t>L</a:t>
            </a:r>
            <a:r>
              <a:rPr lang="en-US" altLang="en-US" dirty="0" smtClean="0"/>
              <a:t> </a:t>
            </a:r>
            <a:r>
              <a:rPr lang="en-US" altLang="en-US" dirty="0"/>
              <a:t>interface.</a:t>
            </a:r>
          </a:p>
        </p:txBody>
      </p:sp>
    </p:spTree>
    <p:extLst>
      <p:ext uri="{BB962C8B-B14F-4D97-AF65-F5344CB8AC3E}">
        <p14:creationId xmlns:p14="http://schemas.microsoft.com/office/powerpoint/2010/main" val="4884032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t>Android Applications </a:t>
            </a:r>
            <a:r>
              <a:rPr lang="en-US" altLang="en-US" sz="2000" b="0" dirty="0" smtClean="0"/>
              <a:t>(2 </a:t>
            </a:r>
            <a:r>
              <a:rPr lang="en-US" altLang="en-US" sz="2000" b="0" dirty="0"/>
              <a:t>of 4)</a:t>
            </a:r>
            <a:endParaRPr lang="en-US" altLang="en-US" dirty="0" smtClean="0"/>
          </a:p>
        </p:txBody>
      </p:sp>
      <p:sp>
        <p:nvSpPr>
          <p:cNvPr id="2" name="Text Placeholder 1"/>
          <p:cNvSpPr>
            <a:spLocks noGrp="1"/>
          </p:cNvSpPr>
          <p:nvPr>
            <p:ph type="body" idx="1"/>
          </p:nvPr>
        </p:nvSpPr>
        <p:spPr/>
        <p:txBody>
          <a:bodyPr/>
          <a:lstStyle/>
          <a:p>
            <a:pPr marL="0" indent="0">
              <a:buFont typeface="Arial" charset="0"/>
              <a:buNone/>
              <a:defRPr/>
            </a:pPr>
            <a:r>
              <a:rPr lang="en-US" dirty="0"/>
              <a:t>Contents of an </a:t>
            </a:r>
            <a:r>
              <a:rPr lang="en-US" b="1" dirty="0" err="1"/>
              <a:t>apk</a:t>
            </a:r>
            <a:endParaRPr lang="en-US" b="1" dirty="0"/>
          </a:p>
          <a:p>
            <a:pPr marL="915336" lvl="1" indent="-429768">
              <a:buFont typeface="+mj-lt"/>
              <a:buAutoNum type="arabicPeriod"/>
              <a:defRPr/>
            </a:pPr>
            <a:r>
              <a:rPr lang="en-US" dirty="0"/>
              <a:t>A manifest describing what the application is, what it does, and how to run it</a:t>
            </a:r>
          </a:p>
          <a:p>
            <a:pPr marL="915336" lvl="1" indent="-429768">
              <a:buFont typeface="+mj-lt"/>
              <a:buAutoNum type="arabicPeriod"/>
              <a:defRPr/>
            </a:pPr>
            <a:r>
              <a:rPr lang="en-US" dirty="0"/>
              <a:t>Resources needed by the application</a:t>
            </a:r>
          </a:p>
          <a:p>
            <a:pPr marL="915336" lvl="1" indent="-429768">
              <a:buFont typeface="+mj-lt"/>
              <a:buAutoNum type="arabicPeriod"/>
              <a:defRPr/>
            </a:pPr>
            <a:r>
              <a:rPr lang="en-US" dirty="0"/>
              <a:t>The code itself</a:t>
            </a:r>
          </a:p>
          <a:p>
            <a:pPr marL="915336" lvl="1" indent="-429768">
              <a:buFont typeface="+mj-lt"/>
              <a:buAutoNum type="arabicPeriod"/>
              <a:defRPr/>
            </a:pPr>
            <a:r>
              <a:rPr lang="en-US" dirty="0"/>
              <a:t>Signing information, securely identifying the author</a:t>
            </a:r>
          </a:p>
        </p:txBody>
      </p:sp>
    </p:spTree>
    <p:extLst>
      <p:ext uri="{BB962C8B-B14F-4D97-AF65-F5344CB8AC3E}">
        <p14:creationId xmlns:p14="http://schemas.microsoft.com/office/powerpoint/2010/main" val="11282063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Android Applications </a:t>
            </a:r>
            <a:r>
              <a:rPr lang="en-US" altLang="en-US" sz="2000" b="0" dirty="0" smtClean="0"/>
              <a:t>(3 </a:t>
            </a:r>
            <a:r>
              <a:rPr lang="en-US" altLang="en-US" sz="2000" b="0" dirty="0"/>
              <a:t>of 4)</a:t>
            </a:r>
            <a:endParaRPr lang="en-US" sz="900" b="0" dirty="0"/>
          </a:p>
        </p:txBody>
      </p:sp>
      <p:pic>
        <p:nvPicPr>
          <p:cNvPr id="7" name="Picture 2" descr="Computer code has 32 lines. The lines read as follows. Line 1. Less than sign question mark xml version equals double quote 1 period 0 double quote encoding equals double quote u t f hyphen 8 double quote question mark greater than sign. Line 2. less than sign manifest x m l n s colon android equals double quote h t t p colon forward slash forward slash schemas period android period c o m forward slash a p k forward slash r e s forward slash android double quote. Line 3, indented twice. package equals double quote c o m period example period email double quote greater than sign. Line 4, indented once. less than sign application greater than sign. Line 5, indented twice. less than sign activity android colon name equals double quote c o m period example period email period Mail Main Activity double quote greater than sign. Line 6, indented 3 times. less than sign intent hyphen filter greater than sign. Line 7, indented 4 times. less than sign action android colon name equals double quote android period intent period action period MAIN double quote forward slash greater than sign. Line 8, indented 4 times. less than sign category android colon name equals double quote android period intent period category period LAUNCHER double quote forward slash greater than sign. Line 9, indented 3 times. less than sign forward slash intent hyphen filter greater than sign. Line 10, indented once. less than sign forward slash activity greater than sign. Line 11, indented once. less than sign activity android colon name equals double quote com period example period email period Compose Activity double quote greater than sign. Line 12, indented twice. less than sign intent hyphen filter greater than sign. Line 13, indented 3 times. less than sign action android colon name equals double quote android period intent period action period SEND double quote forward slash greater than sign. Line 14, indented 3 times. less than sign category android colon name equals double quote android period intent period category period DEFAULT double quote forward slash greater than sign. Line 15, indented 3 times. less than sign data android colon mime Type equals double quote asterisk forward slash asterisk double quote forward slash greater than sign. Line 16, indented twice. less than sign forward slash intent hyphen filter greater than sign. Line 17, indented once. less than sign forward slash activity greater than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236" y="1418353"/>
            <a:ext cx="5265528" cy="3843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10-51. Basic structure of AndroidManifest.xml.</a:t>
            </a:r>
          </a:p>
        </p:txBody>
      </p:sp>
    </p:spTree>
    <p:extLst>
      <p:ext uri="{BB962C8B-B14F-4D97-AF65-F5344CB8AC3E}">
        <p14:creationId xmlns:p14="http://schemas.microsoft.com/office/powerpoint/2010/main" val="40017402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Android Applications </a:t>
            </a:r>
            <a:r>
              <a:rPr lang="en-US" altLang="en-US" sz="2000" b="0" dirty="0" smtClean="0"/>
              <a:t>(4 </a:t>
            </a:r>
            <a:r>
              <a:rPr lang="en-US" altLang="en-US" sz="2000" b="0" dirty="0"/>
              <a:t>of </a:t>
            </a:r>
            <a:r>
              <a:rPr lang="en-US" altLang="en-US" sz="2000" b="0" dirty="0" smtClean="0"/>
              <a:t>4)</a:t>
            </a:r>
            <a:endParaRPr lang="en-US" sz="900" b="0" dirty="0"/>
          </a:p>
        </p:txBody>
      </p:sp>
      <p:pic>
        <p:nvPicPr>
          <p:cNvPr id="8" name="Picture 2" descr="The code continues. Line 18, indented once. less than sign service android colon name equals double quote com period example period email period Sync Service double quote greater than sign. Line 19, indented once. less than sign forward slash service greater than sign. Line 20, indented once. less than sign receiver android colon name equals double quote com period example period email period Sync Control Receiver double quote greater than sign. Line 21, indented twice. less than sign intent hyphen filter greater than sign. Line 22, indented 3 times. less than sign action android colon name equals double quote android period intent period action period DEVICE STORAGE LOW double quote forward slash greater than sign. Line 23, indented twice. less than sign forward slash intent hyphen filter greater than sign. Line 24, indented twice. less than sign intent hyphen filter greater than sign. Line 25, indented 3 times. less than sign action android colon name equals double quote android period intent period action period DEVICE STORAGE OKAY double quote forward slash greater than sign. Line 26, indented twice. less than sign forward slash intent hyphen filter greater than sign. Line 27, indented once. less than sign forward slash receiver greater than sign. Line 28, indented once. less than sign provider android colon name equals double quote com period example period email period Email Provider double quote. Line 29, indented twice. android colon authorities equals double quote com period example period email period provider period email double quote greater than sign. Line 30, indented once. less than sign forward slash provider greater than sign. Line 31, indented once. less than sign forward slash application greater than sign. Line 32. less than sign forward slash manifest greater than 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650" y="1354065"/>
            <a:ext cx="6086700" cy="3971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10-51. Basic structure of AndroidManifest.xml.</a:t>
            </a:r>
          </a:p>
        </p:txBody>
      </p:sp>
    </p:spTree>
    <p:extLst>
      <p:ext uri="{BB962C8B-B14F-4D97-AF65-F5344CB8AC3E}">
        <p14:creationId xmlns:p14="http://schemas.microsoft.com/office/powerpoint/2010/main" val="34766003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Activities </a:t>
            </a:r>
            <a:r>
              <a:rPr lang="en-US" altLang="en-US" sz="2000" b="0" dirty="0" smtClean="0"/>
              <a:t>(1 </a:t>
            </a:r>
            <a:r>
              <a:rPr lang="en-US" altLang="en-US" sz="2000" b="0" dirty="0"/>
              <a:t>of 5)</a:t>
            </a:r>
            <a:endParaRPr lang="en-US" sz="900" b="0" dirty="0"/>
          </a:p>
        </p:txBody>
      </p:sp>
      <p:pic>
        <p:nvPicPr>
          <p:cNvPr id="5" name="Picture 2" descr="The initialization procedure of an email application. The activity manager in the system underscore server process is assigned with the task, email. The activity record reads mail main activity and the task is resumed. Post initialization, the email app process runs the mail main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588" y="1992230"/>
            <a:ext cx="736282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10-52. Starting an email application’s main activity.</a:t>
            </a:r>
          </a:p>
        </p:txBody>
      </p:sp>
    </p:spTree>
    <p:extLst>
      <p:ext uri="{BB962C8B-B14F-4D97-AF65-F5344CB8AC3E}">
        <p14:creationId xmlns:p14="http://schemas.microsoft.com/office/powerpoint/2010/main" val="291654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Linux Utility Programs </a:t>
            </a:r>
            <a:r>
              <a:rPr lang="en-US" altLang="en-US" sz="2000" b="0" dirty="0" smtClean="0"/>
              <a:t>(</a:t>
            </a:r>
            <a:r>
              <a:rPr lang="en-US" altLang="en-US" sz="2000" b="0" dirty="0"/>
              <a:t>2</a:t>
            </a:r>
            <a:r>
              <a:rPr lang="en-US" altLang="en-US" sz="2000" b="0" dirty="0" smtClean="0"/>
              <a:t> of 3)</a:t>
            </a:r>
            <a:endParaRPr lang="en-US" sz="2000" b="0" dirty="0"/>
          </a:p>
        </p:txBody>
      </p:sp>
      <p:sp>
        <p:nvSpPr>
          <p:cNvPr id="6" name="Text Placeholder 5"/>
          <p:cNvSpPr>
            <a:spLocks noGrp="1"/>
          </p:cNvSpPr>
          <p:nvPr>
            <p:ph type="body" idx="1"/>
          </p:nvPr>
        </p:nvSpPr>
        <p:spPr>
          <a:xfrm>
            <a:off x="457200" y="1495425"/>
            <a:ext cx="8229600" cy="790575"/>
          </a:xfrm>
        </p:spPr>
        <p:txBody>
          <a:bodyPr/>
          <a:lstStyle/>
          <a:p>
            <a:pPr marL="0" indent="0">
              <a:buNone/>
            </a:pPr>
            <a:r>
              <a:rPr lang="en-US" altLang="en-US" dirty="0" smtClean="0"/>
              <a:t>A </a:t>
            </a:r>
            <a:r>
              <a:rPr lang="en-US" altLang="en-US" dirty="0"/>
              <a:t>few of the common Linux utility programs required by </a:t>
            </a:r>
            <a:r>
              <a:rPr lang="en-US" altLang="en-US" dirty="0" smtClean="0"/>
              <a:t>P</a:t>
            </a:r>
            <a:r>
              <a:rPr lang="en-US" altLang="en-US" sz="100" dirty="0" smtClean="0"/>
              <a:t> </a:t>
            </a:r>
            <a:r>
              <a:rPr lang="en-US" altLang="en-US" dirty="0" smtClean="0"/>
              <a:t>O</a:t>
            </a:r>
            <a:r>
              <a:rPr lang="en-US" altLang="en-US" sz="100" dirty="0" smtClean="0"/>
              <a:t> </a:t>
            </a:r>
            <a:r>
              <a:rPr lang="en-US" altLang="en-US" dirty="0" smtClean="0"/>
              <a:t>S</a:t>
            </a:r>
            <a:r>
              <a:rPr lang="en-US" altLang="en-US" sz="100" dirty="0" smtClean="0"/>
              <a:t> </a:t>
            </a:r>
            <a:r>
              <a:rPr lang="en-US" altLang="en-US" dirty="0" smtClean="0"/>
              <a:t>I</a:t>
            </a:r>
            <a:r>
              <a:rPr lang="en-US" altLang="en-US" sz="100" dirty="0" smtClean="0"/>
              <a:t> </a:t>
            </a:r>
            <a:r>
              <a:rPr lang="en-US" altLang="en-US" dirty="0" smtClean="0"/>
              <a:t>X.</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3694131912"/>
              </p:ext>
            </p:extLst>
          </p:nvPr>
        </p:nvGraphicFramePr>
        <p:xfrm>
          <a:off x="992038" y="2435164"/>
          <a:ext cx="7159924" cy="3962400"/>
        </p:xfrm>
        <a:graphic>
          <a:graphicData uri="http://schemas.openxmlformats.org/drawingml/2006/table">
            <a:tbl>
              <a:tblPr firstRow="1" bandRow="1">
                <a:tableStyleId>{2D5ABB26-0587-4C30-8999-92F81FD0307C}</a:tableStyleId>
              </a:tblPr>
              <a:tblGrid>
                <a:gridCol w="1720285">
                  <a:extLst>
                    <a:ext uri="{9D8B030D-6E8A-4147-A177-3AD203B41FA5}">
                      <a16:colId xmlns:a16="http://schemas.microsoft.com/office/drawing/2014/main" val="2300499280"/>
                    </a:ext>
                  </a:extLst>
                </a:gridCol>
                <a:gridCol w="5439639">
                  <a:extLst>
                    <a:ext uri="{9D8B030D-6E8A-4147-A177-3AD203B41FA5}">
                      <a16:colId xmlns:a16="http://schemas.microsoft.com/office/drawing/2014/main" val="928865569"/>
                    </a:ext>
                  </a:extLst>
                </a:gridCol>
              </a:tblGrid>
              <a:tr h="370840">
                <a:tc>
                  <a:txBody>
                    <a:bodyPr/>
                    <a:lstStyle/>
                    <a:p>
                      <a:r>
                        <a:rPr lang="en-US" sz="2000" b="1" i="0" u="none" strike="noStrike" cap="none" baseline="0" dirty="0" smtClean="0">
                          <a:solidFill>
                            <a:schemeClr val="tx1"/>
                          </a:solidFill>
                          <a:latin typeface="+mn-lt"/>
                          <a:ea typeface="+mn-ea"/>
                          <a:cs typeface="+mn-cs"/>
                          <a:sym typeface="Arial"/>
                        </a:rPr>
                        <a:t>Program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i="0" u="none" strike="noStrike" cap="none" baseline="0" dirty="0" smtClean="0">
                          <a:solidFill>
                            <a:schemeClr val="tx1"/>
                          </a:solidFill>
                          <a:latin typeface="+mn-lt"/>
                          <a:ea typeface="+mn-ea"/>
                          <a:cs typeface="+mn-cs"/>
                          <a:sym typeface="Arial"/>
                        </a:rPr>
                        <a:t>Typical use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42438"/>
                  </a:ext>
                </a:extLst>
              </a:tr>
              <a:tr h="370840">
                <a:tc>
                  <a:txBody>
                    <a:bodyPr/>
                    <a:lstStyle/>
                    <a:p>
                      <a:r>
                        <a:rPr lang="en-US" sz="2000" b="0" i="0" u="none" strike="noStrike" cap="none" baseline="0" dirty="0" smtClean="0">
                          <a:solidFill>
                            <a:schemeClr val="tx1"/>
                          </a:solidFill>
                          <a:latin typeface="+mn-lt"/>
                          <a:ea typeface="+mn-ea"/>
                          <a:cs typeface="+mn-cs"/>
                          <a:sym typeface="Arial"/>
                        </a:rPr>
                        <a:t>cat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Concatenate multiple files to standard output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939708"/>
                  </a:ext>
                </a:extLst>
              </a:tr>
              <a:tr h="370840">
                <a:tc>
                  <a:txBody>
                    <a:bodyPr/>
                    <a:lstStyle/>
                    <a:p>
                      <a:r>
                        <a:rPr lang="en-US" sz="2000" b="0" i="0" u="none" strike="noStrike" cap="none" baseline="0" dirty="0" err="1" smtClean="0">
                          <a:solidFill>
                            <a:schemeClr val="tx1"/>
                          </a:solidFill>
                          <a:latin typeface="+mn-lt"/>
                          <a:ea typeface="+mn-ea"/>
                          <a:cs typeface="+mn-cs"/>
                          <a:sym typeface="Arial"/>
                        </a:rPr>
                        <a:t>chmod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Change file protection mode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002571"/>
                  </a:ext>
                </a:extLst>
              </a:tr>
              <a:tr h="370840">
                <a:tc>
                  <a:txBody>
                    <a:bodyPr/>
                    <a:lstStyle/>
                    <a:p>
                      <a:r>
                        <a:rPr lang="en-US" sz="2000" b="0" i="0" u="none" strike="noStrike" cap="none" baseline="0" dirty="0" err="1" smtClean="0">
                          <a:solidFill>
                            <a:schemeClr val="tx1"/>
                          </a:solidFill>
                          <a:latin typeface="+mn-lt"/>
                          <a:ea typeface="+mn-ea"/>
                          <a:cs typeface="+mn-cs"/>
                          <a:sym typeface="Arial"/>
                        </a:rPr>
                        <a:t>cp</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Copy one or more files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727564"/>
                  </a:ext>
                </a:extLst>
              </a:tr>
              <a:tr h="370840">
                <a:tc>
                  <a:txBody>
                    <a:bodyPr/>
                    <a:lstStyle/>
                    <a:p>
                      <a:r>
                        <a:rPr lang="en-US" sz="2000" dirty="0" smtClean="0"/>
                        <a:t>cut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Cut columns of text from a file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941698"/>
                  </a:ext>
                </a:extLst>
              </a:tr>
              <a:tr h="370840">
                <a:tc>
                  <a:txBody>
                    <a:bodyPr/>
                    <a:lstStyle/>
                    <a:p>
                      <a:r>
                        <a:rPr lang="en-US" sz="2000" b="0" i="0" u="none" strike="noStrike" cap="none" baseline="0" dirty="0" err="1" smtClean="0">
                          <a:solidFill>
                            <a:schemeClr val="tx1"/>
                          </a:solidFill>
                          <a:latin typeface="+mn-lt"/>
                          <a:ea typeface="+mn-ea"/>
                          <a:cs typeface="+mn-cs"/>
                          <a:sym typeface="Arial"/>
                        </a:rPr>
                        <a:t>grep</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Search a file for some pattern</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62649"/>
                  </a:ext>
                </a:extLst>
              </a:tr>
              <a:tr h="370840">
                <a:tc>
                  <a:txBody>
                    <a:bodyPr/>
                    <a:lstStyle/>
                    <a:p>
                      <a:r>
                        <a:rPr lang="en-US" sz="2000" b="0" i="0" u="none" strike="noStrike" cap="none" baseline="0" dirty="0" smtClean="0">
                          <a:solidFill>
                            <a:schemeClr val="tx1"/>
                          </a:solidFill>
                          <a:latin typeface="+mn-lt"/>
                          <a:ea typeface="+mn-ea"/>
                          <a:cs typeface="+mn-cs"/>
                          <a:sym typeface="Arial"/>
                        </a:rPr>
                        <a:t>head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Extract the first lines of a file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067004"/>
                  </a:ext>
                </a:extLst>
              </a:tr>
              <a:tr h="370840">
                <a:tc>
                  <a:txBody>
                    <a:bodyPr/>
                    <a:lstStyle/>
                    <a:p>
                      <a:r>
                        <a:rPr lang="en-US" sz="2000" b="0" i="0" u="none" strike="noStrike" cap="none" baseline="0" dirty="0" smtClean="0">
                          <a:solidFill>
                            <a:schemeClr val="tx1"/>
                          </a:solidFill>
                          <a:latin typeface="+mn-lt"/>
                          <a:ea typeface="+mn-ea"/>
                          <a:cs typeface="+mn-cs"/>
                          <a:sym typeface="Arial"/>
                        </a:rPr>
                        <a:t>ls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List directory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130807"/>
                  </a:ext>
                </a:extLst>
              </a:tr>
              <a:tr h="370840">
                <a:tc>
                  <a:txBody>
                    <a:bodyPr/>
                    <a:lstStyle/>
                    <a:p>
                      <a:r>
                        <a:rPr lang="en-US" sz="2000" b="0" i="0" u="none" strike="noStrike" cap="none" baseline="0" dirty="0" smtClean="0">
                          <a:solidFill>
                            <a:schemeClr val="tx1"/>
                          </a:solidFill>
                          <a:latin typeface="+mn-lt"/>
                          <a:ea typeface="+mn-ea"/>
                          <a:cs typeface="+mn-cs"/>
                          <a:sym typeface="Arial"/>
                        </a:rPr>
                        <a:t>make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Compile files to build a binary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25713"/>
                  </a:ext>
                </a:extLst>
              </a:tr>
              <a:tr h="370840">
                <a:tc>
                  <a:txBody>
                    <a:bodyPr/>
                    <a:lstStyle/>
                    <a:p>
                      <a:r>
                        <a:rPr lang="en-US" sz="2000" b="0" i="0" u="none" strike="noStrike" cap="none" baseline="0" dirty="0" err="1" smtClean="0">
                          <a:solidFill>
                            <a:schemeClr val="tx1"/>
                          </a:solidFill>
                          <a:latin typeface="+mn-lt"/>
                          <a:ea typeface="+mn-ea"/>
                          <a:cs typeface="+mn-cs"/>
                          <a:sym typeface="Arial"/>
                        </a:rPr>
                        <a:t>mkdir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Make a directory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919535"/>
                  </a:ext>
                </a:extLst>
              </a:tr>
            </a:tbl>
          </a:graphicData>
        </a:graphic>
      </p:graphicFrame>
    </p:spTree>
    <p:extLst>
      <p:ext uri="{BB962C8B-B14F-4D97-AF65-F5344CB8AC3E}">
        <p14:creationId xmlns:p14="http://schemas.microsoft.com/office/powerpoint/2010/main" val="15788598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Activities </a:t>
            </a:r>
            <a:r>
              <a:rPr lang="en-US" altLang="en-US" sz="2000" b="0" dirty="0" smtClean="0"/>
              <a:t>(2 </a:t>
            </a:r>
            <a:r>
              <a:rPr lang="en-US" altLang="en-US" sz="2000" b="0" dirty="0"/>
              <a:t>of 5)</a:t>
            </a:r>
            <a:endParaRPr lang="en-US" sz="900" b="0" dirty="0"/>
          </a:p>
        </p:txBody>
      </p:sp>
      <p:pic>
        <p:nvPicPr>
          <p:cNvPr id="7" name="Picture 2" descr="The process of starting two applications. The activity manager in the system underscore server process contains two tasks, Camera and email. The activity record of the email task is stopped in a saved state. The activity record of the camera, camera main activity, is resumed. The camera app process is, camera main activity. The email app process is, mail main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002" y="1354299"/>
            <a:ext cx="6873995" cy="3971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10-53. Starting the camera application after email.</a:t>
            </a:r>
          </a:p>
        </p:txBody>
      </p:sp>
    </p:spTree>
    <p:extLst>
      <p:ext uri="{BB962C8B-B14F-4D97-AF65-F5344CB8AC3E}">
        <p14:creationId xmlns:p14="http://schemas.microsoft.com/office/powerpoint/2010/main" val="8842648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Activities </a:t>
            </a:r>
            <a:r>
              <a:rPr lang="en-US" altLang="en-US" sz="2000" b="0" dirty="0" smtClean="0"/>
              <a:t>(3 </a:t>
            </a:r>
            <a:r>
              <a:rPr lang="en-US" altLang="en-US" sz="2000" b="0" dirty="0"/>
              <a:t>of 5)</a:t>
            </a:r>
            <a:endParaRPr lang="en-US" sz="900" b="0" dirty="0"/>
          </a:p>
        </p:txBody>
      </p:sp>
      <p:pic>
        <p:nvPicPr>
          <p:cNvPr id="5" name="Picture 2" descr="The removal process of a task to reclaim R A M for some other another task. The activity manager in the system underscore server process contains two tasks, camera and Email. The camera task is resumed while the email task is stopped in a saved state. The camera app process is, camera main activity, while the email task does not have a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127" y="1359482"/>
            <a:ext cx="6607745" cy="3961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10-54. Removing the email process to </a:t>
            </a:r>
            <a:r>
              <a:rPr lang="en-US" altLang="en-US" dirty="0" smtClean="0"/>
              <a:t>reclaim </a:t>
            </a:r>
            <a:r>
              <a:rPr lang="en-US" altLang="en-US" dirty="0"/>
              <a:t>RAM for the camera.</a:t>
            </a:r>
          </a:p>
        </p:txBody>
      </p:sp>
    </p:spTree>
    <p:extLst>
      <p:ext uri="{BB962C8B-B14F-4D97-AF65-F5344CB8AC3E}">
        <p14:creationId xmlns:p14="http://schemas.microsoft.com/office/powerpoint/2010/main" val="32444970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Activities </a:t>
            </a:r>
            <a:r>
              <a:rPr lang="en-US" altLang="en-US" sz="2000" b="0" dirty="0" smtClean="0"/>
              <a:t>(4 </a:t>
            </a:r>
            <a:r>
              <a:rPr lang="en-US" altLang="en-US" sz="2000" b="0" dirty="0"/>
              <a:t>of 5)</a:t>
            </a:r>
            <a:endParaRPr lang="en-US" sz="900" b="0" dirty="0"/>
          </a:p>
        </p:txBody>
      </p:sp>
      <p:pic>
        <p:nvPicPr>
          <p:cNvPr id="7" name="Picture 2" descr="The steps involved in sharing a camera picture through an email application. The activity manager in the system underscore server process has camera and email tasks. The camera task has two activities, Activity record, Compose activity, and activity Record, Camera main activity. Activity Record, Compose activity, is resumed whereas Activity record, Camera main Activity, is stopped in a Saved state. The email task has an activity Record, mail main activity, and it is stopped in a saved state. The camera task, compose activity, has an email app process, compose activity, and the camera task, camera main activity, has a camera app process, camera main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673" y="1369967"/>
            <a:ext cx="5468653" cy="3940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10-55. Sharing a camera picture </a:t>
            </a:r>
            <a:r>
              <a:rPr lang="en-US" altLang="en-US" dirty="0" smtClean="0"/>
              <a:t>through </a:t>
            </a:r>
            <a:r>
              <a:rPr lang="en-US" altLang="en-US" dirty="0"/>
              <a:t>the email application.</a:t>
            </a:r>
          </a:p>
        </p:txBody>
      </p:sp>
    </p:spTree>
    <p:extLst>
      <p:ext uri="{BB962C8B-B14F-4D97-AF65-F5344CB8AC3E}">
        <p14:creationId xmlns:p14="http://schemas.microsoft.com/office/powerpoint/2010/main" val="29615335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Activities </a:t>
            </a:r>
            <a:r>
              <a:rPr lang="en-US" altLang="en-US" sz="2000" b="0" dirty="0" smtClean="0"/>
              <a:t>(5 of 5)</a:t>
            </a:r>
            <a:endParaRPr lang="en-US" sz="500" b="0" dirty="0"/>
          </a:p>
        </p:txBody>
      </p:sp>
      <p:pic>
        <p:nvPicPr>
          <p:cNvPr id="5" name="Picture 2" descr="The process of returning to the email application. The activity manager in the system underscore server process has two tasks, Email and camera. The email task has an activity record, mail main activity, and it is resumed. The camera task has two activity records, Compose activity and camera main activity. Both the activities in the camera task are stopped in a saved state. The mail main activity in the email task and the compose activity in the camera task share an email app process, while the camera main activity has a camera app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839" y="1353282"/>
            <a:ext cx="5454321" cy="3973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10-56. Returning to the email application.</a:t>
            </a:r>
          </a:p>
        </p:txBody>
      </p:sp>
    </p:spTree>
    <p:extLst>
      <p:ext uri="{BB962C8B-B14F-4D97-AF65-F5344CB8AC3E}">
        <p14:creationId xmlns:p14="http://schemas.microsoft.com/office/powerpoint/2010/main" val="41057637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Services </a:t>
            </a:r>
            <a:r>
              <a:rPr lang="en-US" altLang="en-US" sz="2000" b="0" dirty="0"/>
              <a:t>(</a:t>
            </a:r>
            <a:r>
              <a:rPr lang="en-US" altLang="en-US" sz="2000" b="0" dirty="0" smtClean="0"/>
              <a:t>1 of 4)</a:t>
            </a:r>
            <a:endParaRPr lang="en-US" sz="500" b="0" dirty="0"/>
          </a:p>
        </p:txBody>
      </p:sp>
      <p:sp>
        <p:nvSpPr>
          <p:cNvPr id="3" name="Content Placeholder 2"/>
          <p:cNvSpPr>
            <a:spLocks noGrp="1"/>
          </p:cNvSpPr>
          <p:nvPr>
            <p:ph type="body" idx="1"/>
          </p:nvPr>
        </p:nvSpPr>
        <p:spPr>
          <a:xfrm>
            <a:off x="457200" y="1495425"/>
            <a:ext cx="8229600" cy="4925253"/>
          </a:xfrm>
        </p:spPr>
        <p:txBody>
          <a:bodyPr/>
          <a:lstStyle/>
          <a:p>
            <a:pPr marL="0" indent="0">
              <a:buFont typeface="Arial" charset="0"/>
              <a:buNone/>
              <a:defRPr/>
            </a:pPr>
            <a:r>
              <a:rPr lang="en-US" dirty="0"/>
              <a:t>A service has two distinct identities:</a:t>
            </a:r>
          </a:p>
          <a:p>
            <a:pPr marL="916686" lvl="1" indent="-429768">
              <a:buFont typeface="+mj-lt"/>
              <a:buAutoNum type="arabicPeriod"/>
              <a:defRPr/>
            </a:pPr>
            <a:r>
              <a:rPr lang="en-US" dirty="0"/>
              <a:t>It can be a self-contained long-running background operation.</a:t>
            </a:r>
          </a:p>
          <a:p>
            <a:pPr marL="916686" lvl="1" indent="-429768">
              <a:buFont typeface="+mj-lt"/>
              <a:buAutoNum type="arabicPeriod"/>
              <a:defRPr/>
            </a:pPr>
            <a:r>
              <a:rPr lang="en-US" dirty="0"/>
              <a:t>It can serve as a connection point for other applications or the system to perform rich interaction with the application</a:t>
            </a:r>
          </a:p>
        </p:txBody>
      </p:sp>
    </p:spTree>
    <p:extLst>
      <p:ext uri="{BB962C8B-B14F-4D97-AF65-F5344CB8AC3E}">
        <p14:creationId xmlns:p14="http://schemas.microsoft.com/office/powerpoint/2010/main" val="29196176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Services </a:t>
            </a:r>
            <a:r>
              <a:rPr lang="en-US" altLang="en-US" sz="2000" b="0" dirty="0" smtClean="0"/>
              <a:t>(2 </a:t>
            </a:r>
            <a:r>
              <a:rPr lang="en-US" altLang="en-US" sz="2000" b="0" dirty="0"/>
              <a:t>of 4)</a:t>
            </a:r>
            <a:endParaRPr lang="en-US" b="0" dirty="0"/>
          </a:p>
        </p:txBody>
      </p:sp>
      <p:pic>
        <p:nvPicPr>
          <p:cNvPr id="5" name="Picture 2" descr="The process of starting an application service. The activity manager in the system underscore server process contains the service record, sync service, which has been started. The random access memory is utilized by the sync service of the email app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087" y="2392280"/>
            <a:ext cx="6981825"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10-57. Starting an application service.</a:t>
            </a:r>
          </a:p>
        </p:txBody>
      </p:sp>
    </p:spTree>
    <p:extLst>
      <p:ext uri="{BB962C8B-B14F-4D97-AF65-F5344CB8AC3E}">
        <p14:creationId xmlns:p14="http://schemas.microsoft.com/office/powerpoint/2010/main" val="13090382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Services </a:t>
            </a:r>
            <a:r>
              <a:rPr lang="en-US" altLang="en-US" sz="2000" b="0" dirty="0" smtClean="0"/>
              <a:t>(3 </a:t>
            </a:r>
            <a:r>
              <a:rPr lang="en-US" altLang="en-US" sz="2000" b="0" dirty="0"/>
              <a:t>of 4)</a:t>
            </a:r>
            <a:endParaRPr lang="en-US" b="0" dirty="0"/>
          </a:p>
        </p:txBody>
      </p:sp>
      <p:pic>
        <p:nvPicPr>
          <p:cNvPr id="7" name="Picture 2" descr="Computer code has 5 lines. The lines read as follows. Line 1. Package c o m period example period email. Line 2. Interface pipe sync control left brace. Line 3, indented once. I n t get sync interval left parenthesis right parenthesis semicolon. Line 4, indented once. Void set sync interval left parenthesis i n t seconds right parenthesis semicolon. Line 5. Right b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743" y="2139074"/>
            <a:ext cx="5624513" cy="240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10-58. Interface for controlling a sync service’s sync interval.</a:t>
            </a:r>
          </a:p>
        </p:txBody>
      </p:sp>
    </p:spTree>
    <p:extLst>
      <p:ext uri="{BB962C8B-B14F-4D97-AF65-F5344CB8AC3E}">
        <p14:creationId xmlns:p14="http://schemas.microsoft.com/office/powerpoint/2010/main" val="11371662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Services </a:t>
            </a:r>
            <a:r>
              <a:rPr lang="en-US" altLang="en-US" sz="2000" b="0" dirty="0" smtClean="0"/>
              <a:t>(4 </a:t>
            </a:r>
            <a:r>
              <a:rPr lang="en-US" altLang="en-US" sz="2000" b="0" dirty="0"/>
              <a:t>of 4)</a:t>
            </a:r>
            <a:endParaRPr lang="en-US" b="0" dirty="0"/>
          </a:p>
        </p:txBody>
      </p:sp>
      <p:pic>
        <p:nvPicPr>
          <p:cNvPr id="5" name="Picture 2" descr="The process of binding to an application service. Step 1. The instruction to bind is sent from the client app process to the service record of the sync service in activity manager. Step 2. The service record in activity manager sends the create instruction to the sync service in the email app process. Step 3. The i binder of the sync service returns the feedback instruction to the I binder of the service record in activity manager. Step 4. The I binder of the service record, sync service, sends instructions to the I binder of the client app process. Step 5. The I binder of the client app process sends call service to the I binder of the sync service in the email app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544555"/>
            <a:ext cx="7448550"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10-59. Binding to an application service.</a:t>
            </a:r>
          </a:p>
        </p:txBody>
      </p:sp>
    </p:spTree>
    <p:extLst>
      <p:ext uri="{BB962C8B-B14F-4D97-AF65-F5344CB8AC3E}">
        <p14:creationId xmlns:p14="http://schemas.microsoft.com/office/powerpoint/2010/main" val="25066812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dirty="0" smtClean="0"/>
              <a:t>Receivers</a:t>
            </a:r>
          </a:p>
        </p:txBody>
      </p:sp>
      <p:pic>
        <p:nvPicPr>
          <p:cNvPr id="91141" name="Picture 2" descr="The process of sending a broadcast to application receivers. The activity manager for the broadcast record corresponding to a device with low storage has following activities, sync control receiver, calendar app, sync control receiver, email app, and clean up receiver, browser app. All the sync control and clean up receivers of the activity manager are mapped the way around to the sync control and clean up receivers of the calendar app process. In the activity manager, the sync control receiver of the calendar app is mapped to the email app and the email app is mapped to the clean up rece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1527448"/>
            <a:ext cx="735330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1139" name="Text Placeholder 2"/>
          <p:cNvSpPr>
            <a:spLocks noGrp="1"/>
          </p:cNvSpPr>
          <p:nvPr>
            <p:ph type="body" idx="1"/>
          </p:nvPr>
        </p:nvSpPr>
        <p:spPr>
          <a:xfrm>
            <a:off x="457200" y="5923722"/>
            <a:ext cx="8229600" cy="361294"/>
          </a:xfrm>
        </p:spPr>
        <p:txBody>
          <a:bodyPr/>
          <a:lstStyle/>
          <a:p>
            <a:r>
              <a:rPr lang="en-US" altLang="en-US" dirty="0" smtClean="0"/>
              <a:t>Figure 10-60 Sending a broadcast to application receivers.</a:t>
            </a:r>
          </a:p>
        </p:txBody>
      </p:sp>
    </p:spTree>
    <p:extLst>
      <p:ext uri="{BB962C8B-B14F-4D97-AF65-F5344CB8AC3E}">
        <p14:creationId xmlns:p14="http://schemas.microsoft.com/office/powerpoint/2010/main" val="9273770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Content Providers</a:t>
            </a:r>
          </a:p>
        </p:txBody>
      </p:sp>
      <p:pic>
        <p:nvPicPr>
          <p:cNvPr id="92165" name="Picture 2" descr="The interacting process with a content provider. The activity manager contains the provider record for an email provider. Step 1. Query left parenthesis right parenthesis is sent to the content resolver of the I content provider period proxy. Step 2. The content resolver forwards the look up authority to the provider record of the email provider. Step 3. The provider record sends the create instruction to the email provider of the I content provider period s t u b. Step 4. The I content provider period s t u b sends the return instruction to the I binder of the provider record. Step 5. The I binder of the provider record returns the feedback to the content resolver in email app process. Step 6. The content resolver sends the query to the email provider of the email app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 y="1737412"/>
            <a:ext cx="7124700"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 Placeholder 1"/>
          <p:cNvSpPr>
            <a:spLocks noGrp="1"/>
          </p:cNvSpPr>
          <p:nvPr>
            <p:ph type="body" idx="1"/>
          </p:nvPr>
        </p:nvSpPr>
        <p:spPr>
          <a:xfrm>
            <a:off x="457200" y="5943600"/>
            <a:ext cx="8229600" cy="341416"/>
          </a:xfrm>
        </p:spPr>
        <p:txBody>
          <a:bodyPr/>
          <a:lstStyle/>
          <a:p>
            <a:r>
              <a:rPr lang="en-US" altLang="en-US" dirty="0"/>
              <a:t>Figure </a:t>
            </a:r>
            <a:r>
              <a:rPr lang="en-US" altLang="en-US" dirty="0" smtClean="0"/>
              <a:t>10-61 </a:t>
            </a:r>
            <a:r>
              <a:rPr lang="en-US" altLang="en-US" dirty="0"/>
              <a:t>Interacting with a content provider</a:t>
            </a:r>
            <a:r>
              <a:rPr lang="en-US" altLang="en-US" dirty="0" smtClean="0"/>
              <a:t>.</a:t>
            </a:r>
            <a:endParaRPr lang="en-US" altLang="en-US" dirty="0"/>
          </a:p>
        </p:txBody>
      </p:sp>
    </p:spTree>
    <p:extLst>
      <p:ext uri="{BB962C8B-B14F-4D97-AF65-F5344CB8AC3E}">
        <p14:creationId xmlns:p14="http://schemas.microsoft.com/office/powerpoint/2010/main" val="1772238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Linux Utility Programs </a:t>
            </a:r>
            <a:r>
              <a:rPr lang="en-US" altLang="en-US" sz="2000" b="0" dirty="0" smtClean="0"/>
              <a:t>(</a:t>
            </a:r>
            <a:r>
              <a:rPr lang="en-US" altLang="en-US" sz="2000" b="0" dirty="0"/>
              <a:t>3</a:t>
            </a:r>
            <a:r>
              <a:rPr lang="en-US" altLang="en-US" sz="2000" b="0" dirty="0" smtClean="0"/>
              <a:t> of 3)</a:t>
            </a:r>
            <a:endParaRPr lang="en-US" sz="2000" b="0" dirty="0"/>
          </a:p>
        </p:txBody>
      </p:sp>
      <p:sp>
        <p:nvSpPr>
          <p:cNvPr id="6" name="Text Placeholder 5"/>
          <p:cNvSpPr>
            <a:spLocks noGrp="1"/>
          </p:cNvSpPr>
          <p:nvPr>
            <p:ph type="body" idx="1"/>
          </p:nvPr>
        </p:nvSpPr>
        <p:spPr>
          <a:xfrm>
            <a:off x="457200" y="1495425"/>
            <a:ext cx="8229600" cy="790575"/>
          </a:xfrm>
        </p:spPr>
        <p:txBody>
          <a:bodyPr/>
          <a:lstStyle/>
          <a:p>
            <a:pPr marL="0" indent="0">
              <a:buNone/>
            </a:pPr>
            <a:r>
              <a:rPr lang="en-US" altLang="en-US" dirty="0" smtClean="0"/>
              <a:t>A </a:t>
            </a:r>
            <a:r>
              <a:rPr lang="en-US" altLang="en-US" dirty="0"/>
              <a:t>few of the common Linux utility programs required by </a:t>
            </a:r>
            <a:r>
              <a:rPr lang="en-US" altLang="en-US" dirty="0" smtClean="0"/>
              <a:t>P</a:t>
            </a:r>
            <a:r>
              <a:rPr lang="en-US" altLang="en-US" sz="100" dirty="0" smtClean="0"/>
              <a:t> </a:t>
            </a:r>
            <a:r>
              <a:rPr lang="en-US" altLang="en-US" dirty="0" smtClean="0"/>
              <a:t>O</a:t>
            </a:r>
            <a:r>
              <a:rPr lang="en-US" altLang="en-US" sz="100" dirty="0" smtClean="0"/>
              <a:t> </a:t>
            </a:r>
            <a:r>
              <a:rPr lang="en-US" altLang="en-US" dirty="0" smtClean="0"/>
              <a:t>S</a:t>
            </a:r>
            <a:r>
              <a:rPr lang="en-US" altLang="en-US" sz="100" dirty="0" smtClean="0"/>
              <a:t> </a:t>
            </a:r>
            <a:r>
              <a:rPr lang="en-US" altLang="en-US" dirty="0" smtClean="0"/>
              <a:t>I</a:t>
            </a:r>
            <a:r>
              <a:rPr lang="en-US" altLang="en-US" sz="100" dirty="0" smtClean="0"/>
              <a:t> </a:t>
            </a:r>
            <a:r>
              <a:rPr lang="en-US" altLang="en-US" dirty="0" smtClean="0"/>
              <a:t>X.</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84843598"/>
              </p:ext>
            </p:extLst>
          </p:nvPr>
        </p:nvGraphicFramePr>
        <p:xfrm>
          <a:off x="992037" y="2442171"/>
          <a:ext cx="7177178" cy="3962400"/>
        </p:xfrm>
        <a:graphic>
          <a:graphicData uri="http://schemas.openxmlformats.org/drawingml/2006/table">
            <a:tbl>
              <a:tblPr firstRow="1" bandRow="1">
                <a:tableStyleId>{2D5ABB26-0587-4C30-8999-92F81FD0307C}</a:tableStyleId>
              </a:tblPr>
              <a:tblGrid>
                <a:gridCol w="1724431">
                  <a:extLst>
                    <a:ext uri="{9D8B030D-6E8A-4147-A177-3AD203B41FA5}">
                      <a16:colId xmlns:a16="http://schemas.microsoft.com/office/drawing/2014/main" val="2300499280"/>
                    </a:ext>
                  </a:extLst>
                </a:gridCol>
                <a:gridCol w="5452747">
                  <a:extLst>
                    <a:ext uri="{9D8B030D-6E8A-4147-A177-3AD203B41FA5}">
                      <a16:colId xmlns:a16="http://schemas.microsoft.com/office/drawing/2014/main" val="928865569"/>
                    </a:ext>
                  </a:extLst>
                </a:gridCol>
              </a:tblGrid>
              <a:tr h="370840">
                <a:tc>
                  <a:txBody>
                    <a:bodyPr/>
                    <a:lstStyle/>
                    <a:p>
                      <a:r>
                        <a:rPr lang="en-US" sz="2000" b="1" i="0" u="none" strike="noStrike" cap="none" baseline="0" dirty="0" smtClean="0">
                          <a:solidFill>
                            <a:schemeClr val="tx1"/>
                          </a:solidFill>
                          <a:latin typeface="+mn-lt"/>
                          <a:ea typeface="+mn-ea"/>
                          <a:cs typeface="+mn-cs"/>
                          <a:sym typeface="Arial"/>
                        </a:rPr>
                        <a:t>Program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i="0" u="none" strike="noStrike" cap="none" baseline="0" dirty="0" smtClean="0">
                          <a:solidFill>
                            <a:schemeClr val="tx1"/>
                          </a:solidFill>
                          <a:latin typeface="+mn-lt"/>
                          <a:ea typeface="+mn-ea"/>
                          <a:cs typeface="+mn-cs"/>
                          <a:sym typeface="Arial"/>
                        </a:rPr>
                        <a:t>Typical use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42438"/>
                  </a:ext>
                </a:extLst>
              </a:tr>
              <a:tr h="370840">
                <a:tc>
                  <a:txBody>
                    <a:bodyPr/>
                    <a:lstStyle/>
                    <a:p>
                      <a:r>
                        <a:rPr lang="en-US" sz="2000" b="0" i="0" u="none" strike="noStrike" cap="none" baseline="0" dirty="0" smtClean="0">
                          <a:solidFill>
                            <a:schemeClr val="tx1"/>
                          </a:solidFill>
                          <a:latin typeface="+mn-lt"/>
                          <a:ea typeface="+mn-ea"/>
                          <a:cs typeface="+mn-cs"/>
                          <a:sym typeface="Arial"/>
                        </a:rPr>
                        <a:t>od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Octal dump a file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8939708"/>
                  </a:ext>
                </a:extLst>
              </a:tr>
              <a:tr h="370840">
                <a:tc>
                  <a:txBody>
                    <a:bodyPr/>
                    <a:lstStyle/>
                    <a:p>
                      <a:r>
                        <a:rPr lang="en-US" sz="2000" b="0" i="0" u="none" strike="noStrike" cap="none" baseline="0" dirty="0" smtClean="0">
                          <a:solidFill>
                            <a:schemeClr val="tx1"/>
                          </a:solidFill>
                          <a:latin typeface="+mn-lt"/>
                          <a:ea typeface="+mn-ea"/>
                          <a:cs typeface="+mn-cs"/>
                          <a:sym typeface="Arial"/>
                        </a:rPr>
                        <a:t>paste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Paste columns of text into a file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002571"/>
                  </a:ext>
                </a:extLst>
              </a:tr>
              <a:tr h="370840">
                <a:tc>
                  <a:txBody>
                    <a:bodyPr/>
                    <a:lstStyle/>
                    <a:p>
                      <a:r>
                        <a:rPr lang="en-US" sz="2000" b="0" i="0" u="none" strike="noStrike" cap="none" baseline="0" dirty="0" err="1" smtClean="0">
                          <a:solidFill>
                            <a:schemeClr val="tx1"/>
                          </a:solidFill>
                          <a:latin typeface="+mn-lt"/>
                          <a:ea typeface="+mn-ea"/>
                          <a:cs typeface="+mn-cs"/>
                          <a:sym typeface="Arial"/>
                        </a:rPr>
                        <a:t>pr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Format a file for printing</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7727564"/>
                  </a:ext>
                </a:extLst>
              </a:tr>
              <a:tr h="370840">
                <a:tc>
                  <a:txBody>
                    <a:bodyPr/>
                    <a:lstStyle/>
                    <a:p>
                      <a:r>
                        <a:rPr lang="en-US" sz="2000" b="0" i="0" u="none" strike="noStrike" cap="none" baseline="0" dirty="0" err="1" smtClean="0">
                          <a:solidFill>
                            <a:schemeClr val="tx1"/>
                          </a:solidFill>
                          <a:latin typeface="+mn-lt"/>
                          <a:ea typeface="+mn-ea"/>
                          <a:cs typeface="+mn-cs"/>
                          <a:sym typeface="Arial"/>
                        </a:rPr>
                        <a:t>ps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List running processes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941698"/>
                  </a:ext>
                </a:extLst>
              </a:tr>
              <a:tr h="370840">
                <a:tc>
                  <a:txBody>
                    <a:bodyPr/>
                    <a:lstStyle/>
                    <a:p>
                      <a:r>
                        <a:rPr lang="en-US" sz="2000" b="0" i="0" u="none" strike="noStrike" cap="none" baseline="0" dirty="0" err="1" smtClean="0">
                          <a:solidFill>
                            <a:schemeClr val="tx1"/>
                          </a:solidFill>
                          <a:latin typeface="+mn-lt"/>
                          <a:ea typeface="+mn-ea"/>
                          <a:cs typeface="+mn-cs"/>
                          <a:sym typeface="Arial"/>
                        </a:rPr>
                        <a:t>rm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Remove one or more files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62649"/>
                  </a:ext>
                </a:extLst>
              </a:tr>
              <a:tr h="370840">
                <a:tc>
                  <a:txBody>
                    <a:bodyPr/>
                    <a:lstStyle/>
                    <a:p>
                      <a:r>
                        <a:rPr lang="en-US" sz="2000" b="0" i="0" u="none" strike="noStrike" cap="none" baseline="0" dirty="0" err="1" smtClean="0">
                          <a:solidFill>
                            <a:schemeClr val="tx1"/>
                          </a:solidFill>
                          <a:latin typeface="+mn-lt"/>
                          <a:ea typeface="+mn-ea"/>
                          <a:cs typeface="+mn-cs"/>
                          <a:sym typeface="Arial"/>
                        </a:rPr>
                        <a:t>rmdir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Remove a directory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067004"/>
                  </a:ext>
                </a:extLst>
              </a:tr>
              <a:tr h="370840">
                <a:tc>
                  <a:txBody>
                    <a:bodyPr/>
                    <a:lstStyle/>
                    <a:p>
                      <a:r>
                        <a:rPr lang="en-US" sz="2000" b="0" i="0" u="none" strike="noStrike" cap="none" baseline="0" dirty="0" smtClean="0">
                          <a:solidFill>
                            <a:schemeClr val="tx1"/>
                          </a:solidFill>
                          <a:latin typeface="+mn-lt"/>
                          <a:ea typeface="+mn-ea"/>
                          <a:cs typeface="+mn-cs"/>
                          <a:sym typeface="Arial"/>
                        </a:rPr>
                        <a:t>sort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Sort a file of lines alphabetically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130807"/>
                  </a:ext>
                </a:extLst>
              </a:tr>
              <a:tr h="370840">
                <a:tc>
                  <a:txBody>
                    <a:bodyPr/>
                    <a:lstStyle/>
                    <a:p>
                      <a:r>
                        <a:rPr lang="en-US" sz="2000" b="0" i="0" u="none" strike="noStrike" cap="none" baseline="0" dirty="0" smtClean="0">
                          <a:solidFill>
                            <a:schemeClr val="tx1"/>
                          </a:solidFill>
                          <a:latin typeface="+mn-lt"/>
                          <a:ea typeface="+mn-ea"/>
                          <a:cs typeface="+mn-cs"/>
                          <a:sym typeface="Arial"/>
                        </a:rPr>
                        <a:t>tail</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Extract the last lines of a file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9925713"/>
                  </a:ext>
                </a:extLst>
              </a:tr>
              <a:tr h="370840">
                <a:tc>
                  <a:txBody>
                    <a:bodyPr/>
                    <a:lstStyle/>
                    <a:p>
                      <a:r>
                        <a:rPr lang="en-US" sz="2000" b="0" i="0" u="none" strike="noStrike" cap="none" baseline="0" dirty="0" err="1" smtClean="0">
                          <a:solidFill>
                            <a:schemeClr val="tx1"/>
                          </a:solidFill>
                          <a:latin typeface="+mn-lt"/>
                          <a:ea typeface="+mn-ea"/>
                          <a:cs typeface="+mn-cs"/>
                          <a:sym typeface="Arial"/>
                        </a:rPr>
                        <a:t>tr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Translate between character sets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919535"/>
                  </a:ext>
                </a:extLst>
              </a:tr>
            </a:tbl>
          </a:graphicData>
        </a:graphic>
      </p:graphicFrame>
    </p:spTree>
    <p:extLst>
      <p:ext uri="{BB962C8B-B14F-4D97-AF65-F5344CB8AC3E}">
        <p14:creationId xmlns:p14="http://schemas.microsoft.com/office/powerpoint/2010/main" val="39840326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dirty="0" smtClean="0"/>
              <a:t>Application Sandboxes: Security</a:t>
            </a:r>
          </a:p>
        </p:txBody>
      </p:sp>
      <p:sp>
        <p:nvSpPr>
          <p:cNvPr id="2" name="Text Placeholder 1"/>
          <p:cNvSpPr>
            <a:spLocks noGrp="1"/>
          </p:cNvSpPr>
          <p:nvPr>
            <p:ph type="body" idx="1"/>
          </p:nvPr>
        </p:nvSpPr>
        <p:spPr>
          <a:xfrm>
            <a:off x="457200" y="1495425"/>
            <a:ext cx="8229600" cy="600793"/>
          </a:xfrm>
        </p:spPr>
        <p:txBody>
          <a:bodyPr/>
          <a:lstStyle/>
          <a:p>
            <a:pPr marL="0" indent="0">
              <a:buNone/>
            </a:pPr>
            <a:r>
              <a:rPr lang="en-US" altLang="en-US" dirty="0"/>
              <a:t>Common </a:t>
            </a:r>
            <a:r>
              <a:rPr lang="en-US" altLang="en-US" dirty="0" smtClean="0"/>
              <a:t>U</a:t>
            </a:r>
            <a:r>
              <a:rPr lang="en-US" altLang="en-US" sz="100" dirty="0" smtClean="0"/>
              <a:t> </a:t>
            </a:r>
            <a:r>
              <a:rPr lang="en-US" altLang="en-US" dirty="0" smtClean="0"/>
              <a:t>I</a:t>
            </a:r>
            <a:r>
              <a:rPr lang="en-US" altLang="en-US" sz="100" dirty="0" smtClean="0"/>
              <a:t> </a:t>
            </a:r>
            <a:r>
              <a:rPr lang="en-US" altLang="en-US" dirty="0" smtClean="0"/>
              <a:t>D </a:t>
            </a:r>
            <a:r>
              <a:rPr lang="en-US" altLang="en-US" dirty="0"/>
              <a:t>assignments in </a:t>
            </a:r>
            <a:r>
              <a:rPr lang="en-US" altLang="en-US" dirty="0" smtClean="0"/>
              <a:t>Android</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376616720"/>
              </p:ext>
            </p:extLst>
          </p:nvPr>
        </p:nvGraphicFramePr>
        <p:xfrm>
          <a:off x="457200" y="2560357"/>
          <a:ext cx="8229600" cy="3657600"/>
        </p:xfrm>
        <a:graphic>
          <a:graphicData uri="http://schemas.openxmlformats.org/drawingml/2006/table">
            <a:tbl>
              <a:tblPr firstRow="1" bandRow="1">
                <a:tableStyleId>{2D5ABB26-0587-4C30-8999-92F81FD0307C}</a:tableStyleId>
              </a:tblPr>
              <a:tblGrid>
                <a:gridCol w="2544417">
                  <a:extLst>
                    <a:ext uri="{9D8B030D-6E8A-4147-A177-3AD203B41FA5}">
                      <a16:colId xmlns:a16="http://schemas.microsoft.com/office/drawing/2014/main" val="2486419641"/>
                    </a:ext>
                  </a:extLst>
                </a:gridCol>
                <a:gridCol w="5685183">
                  <a:extLst>
                    <a:ext uri="{9D8B030D-6E8A-4147-A177-3AD203B41FA5}">
                      <a16:colId xmlns:a16="http://schemas.microsoft.com/office/drawing/2014/main" val="3851205918"/>
                    </a:ext>
                  </a:extLst>
                </a:gridCol>
              </a:tblGrid>
              <a:tr h="370840">
                <a:tc>
                  <a:txBody>
                    <a:bodyPr/>
                    <a:lstStyle/>
                    <a:p>
                      <a:pPr algn="ctr"/>
                      <a:r>
                        <a:rPr lang="en-US" sz="2400" b="1" dirty="0" smtClean="0"/>
                        <a:t>U</a:t>
                      </a:r>
                      <a:r>
                        <a:rPr lang="en-US" sz="100" b="1" dirty="0" smtClean="0"/>
                        <a:t> </a:t>
                      </a:r>
                      <a:r>
                        <a:rPr lang="en-US" sz="2400" b="1" dirty="0" smtClean="0"/>
                        <a:t>I</a:t>
                      </a:r>
                      <a:r>
                        <a:rPr lang="en-US" sz="100" b="1" dirty="0" smtClean="0"/>
                        <a:t> </a:t>
                      </a:r>
                      <a:r>
                        <a:rPr lang="en-US" sz="2400" b="1" dirty="0" smtClean="0"/>
                        <a:t>D</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smtClean="0"/>
                        <a:t>Purpose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842352"/>
                  </a:ext>
                </a:extLst>
              </a:tr>
              <a:tr h="370840">
                <a:tc>
                  <a:txBody>
                    <a:bodyPr/>
                    <a:lstStyle/>
                    <a:p>
                      <a:r>
                        <a:rPr lang="en-US" sz="2400" dirty="0" smtClean="0"/>
                        <a:t>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Root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502075"/>
                  </a:ext>
                </a:extLst>
              </a:tr>
              <a:tr h="370840">
                <a:tc>
                  <a:txBody>
                    <a:bodyPr/>
                    <a:lstStyle/>
                    <a:p>
                      <a:r>
                        <a:rPr lang="en-US" sz="2400" dirty="0" smtClean="0"/>
                        <a:t>1000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err="1" smtClean="0">
                          <a:solidFill>
                            <a:schemeClr val="tx1"/>
                          </a:solidFill>
                          <a:latin typeface="+mn-lt"/>
                          <a:ea typeface="+mn-ea"/>
                          <a:cs typeface="+mn-cs"/>
                          <a:sym typeface="Arial"/>
                        </a:rPr>
                        <a:t>Coresystem</a:t>
                      </a:r>
                      <a:r>
                        <a:rPr lang="en-US" sz="2400" b="0" i="0" u="none" strike="noStrike" cap="none" baseline="0" dirty="0" smtClean="0">
                          <a:solidFill>
                            <a:schemeClr val="tx1"/>
                          </a:solidFill>
                          <a:latin typeface="+mn-lt"/>
                          <a:ea typeface="+mn-ea"/>
                          <a:cs typeface="+mn-cs"/>
                          <a:sym typeface="Arial"/>
                        </a:rPr>
                        <a:t>(</a:t>
                      </a:r>
                      <a:r>
                        <a:rPr lang="en-US" sz="2400" b="0" i="0" u="none" strike="noStrike" cap="none" baseline="0" dirty="0" err="1" smtClean="0">
                          <a:solidFill>
                            <a:schemeClr val="tx1"/>
                          </a:solidFill>
                          <a:latin typeface="+mn-lt"/>
                          <a:ea typeface="+mn-ea"/>
                          <a:cs typeface="+mn-cs"/>
                          <a:sym typeface="Arial"/>
                        </a:rPr>
                        <a:t>system_server</a:t>
                      </a:r>
                      <a:r>
                        <a:rPr lang="en-US" sz="2400" b="0" i="0" u="none" strike="noStrike" cap="none" baseline="0" dirty="0" smtClean="0">
                          <a:solidFill>
                            <a:schemeClr val="tx1"/>
                          </a:solidFill>
                          <a:latin typeface="+mn-lt"/>
                          <a:ea typeface="+mn-ea"/>
                          <a:cs typeface="+mn-cs"/>
                          <a:sym typeface="Arial"/>
                        </a:rPr>
                        <a:t> process)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2217200"/>
                  </a:ext>
                </a:extLst>
              </a:tr>
              <a:tr h="370840">
                <a:tc>
                  <a:txBody>
                    <a:bodyPr/>
                    <a:lstStyle/>
                    <a:p>
                      <a:r>
                        <a:rPr lang="en-US" sz="2400" dirty="0" smtClean="0"/>
                        <a:t>1001</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Telephony services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4598019"/>
                  </a:ext>
                </a:extLst>
              </a:tr>
              <a:tr h="370840">
                <a:tc>
                  <a:txBody>
                    <a:bodyPr/>
                    <a:lstStyle/>
                    <a:p>
                      <a:r>
                        <a:rPr lang="en-US" sz="2400" dirty="0" smtClean="0"/>
                        <a:t>1013</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Low-level media processes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4509614"/>
                  </a:ext>
                </a:extLst>
              </a:tr>
              <a:tr h="370840">
                <a:tc>
                  <a:txBody>
                    <a:bodyPr/>
                    <a:lstStyle/>
                    <a:p>
                      <a:r>
                        <a:rPr lang="en-US" sz="2400" dirty="0" smtClean="0"/>
                        <a:t>2000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Command line shell access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9326569"/>
                  </a:ext>
                </a:extLst>
              </a:tr>
              <a:tr h="370840">
                <a:tc>
                  <a:txBody>
                    <a:bodyPr/>
                    <a:lstStyle/>
                    <a:p>
                      <a:r>
                        <a:rPr lang="en-US" sz="2400" dirty="0" smtClean="0"/>
                        <a:t>10000-19999</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Dynamically assigned application U</a:t>
                      </a:r>
                      <a:r>
                        <a:rPr lang="en-US" sz="100" b="0" i="0" u="none" strike="noStrike" cap="none" baseline="0" dirty="0" smtClean="0">
                          <a:solidFill>
                            <a:schemeClr val="tx1"/>
                          </a:solidFill>
                          <a:latin typeface="+mn-lt"/>
                          <a:ea typeface="+mn-ea"/>
                          <a:cs typeface="+mn-cs"/>
                          <a:sym typeface="Arial"/>
                        </a:rPr>
                        <a:t> </a:t>
                      </a:r>
                      <a:r>
                        <a:rPr lang="en-US" sz="2400" b="0" i="0" u="none" strike="noStrike" cap="none" baseline="0" dirty="0" smtClean="0">
                          <a:solidFill>
                            <a:schemeClr val="tx1"/>
                          </a:solidFill>
                          <a:latin typeface="+mn-lt"/>
                          <a:ea typeface="+mn-ea"/>
                          <a:cs typeface="+mn-cs"/>
                          <a:sym typeface="Arial"/>
                        </a:rPr>
                        <a:t>I</a:t>
                      </a:r>
                      <a:r>
                        <a:rPr lang="en-US" sz="100" b="0" i="0" u="none" strike="noStrike" cap="none" baseline="0" dirty="0" smtClean="0">
                          <a:solidFill>
                            <a:schemeClr val="tx1"/>
                          </a:solidFill>
                          <a:latin typeface="+mn-lt"/>
                          <a:ea typeface="+mn-ea"/>
                          <a:cs typeface="+mn-cs"/>
                          <a:sym typeface="Arial"/>
                        </a:rPr>
                        <a:t> </a:t>
                      </a:r>
                      <a:r>
                        <a:rPr lang="en-US" sz="2400" b="0" i="0" u="none" strike="noStrike" cap="none" baseline="0" dirty="0" smtClean="0">
                          <a:solidFill>
                            <a:schemeClr val="tx1"/>
                          </a:solidFill>
                          <a:latin typeface="+mn-lt"/>
                          <a:ea typeface="+mn-ea"/>
                          <a:cs typeface="+mn-cs"/>
                          <a:sym typeface="Arial"/>
                        </a:rPr>
                        <a:t>Ds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6635341"/>
                  </a:ext>
                </a:extLst>
              </a:tr>
              <a:tr h="370840">
                <a:tc>
                  <a:txBody>
                    <a:bodyPr/>
                    <a:lstStyle/>
                    <a:p>
                      <a:r>
                        <a:rPr lang="en-US" sz="2400" dirty="0" smtClean="0"/>
                        <a:t>100000</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b="0" i="0" u="none" strike="noStrike" cap="none" baseline="0" dirty="0" smtClean="0">
                          <a:solidFill>
                            <a:schemeClr val="tx1"/>
                          </a:solidFill>
                          <a:latin typeface="+mn-lt"/>
                          <a:ea typeface="+mn-ea"/>
                          <a:cs typeface="+mn-cs"/>
                          <a:sym typeface="Arial"/>
                        </a:rPr>
                        <a:t>Start of secondary users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5554796"/>
                  </a:ext>
                </a:extLst>
              </a:tr>
            </a:tbl>
          </a:graphicData>
        </a:graphic>
      </p:graphicFrame>
    </p:spTree>
    <p:extLst>
      <p:ext uri="{BB962C8B-B14F-4D97-AF65-F5344CB8AC3E}">
        <p14:creationId xmlns:p14="http://schemas.microsoft.com/office/powerpoint/2010/main" val="36715089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dirty="0" smtClean="0"/>
              <a:t>Security </a:t>
            </a:r>
            <a:r>
              <a:rPr lang="en-US" altLang="en-US" sz="2000" b="0" dirty="0" smtClean="0"/>
              <a:t>(1 of 4)</a:t>
            </a:r>
            <a:endParaRPr lang="en-US" altLang="en-US" b="0" dirty="0" smtClean="0"/>
          </a:p>
        </p:txBody>
      </p:sp>
      <p:pic>
        <p:nvPicPr>
          <p:cNvPr id="94213" name="Picture 2" descr="The process of requesting and using a permission. Package manager in system underscore server process contains Email package U I D and browser package U I D. The granted permission in the email package are READ underscore CONTACTS, READ underscore PICTURES and INTERNET. The granted permission in the browser package is INTERNET. Camera app process contains the pictures provider authority for the term pics. The granted permissions of the email package and the pictures provider are mapped to each other with instructions to allow and check respectively. The compose activity of the camera app process sends the file address open content colon forward slash, forward slash pics forward slash 1 to the pictures provider. The pictures provider sends the feedback for the received data to the compose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755" y="1418255"/>
            <a:ext cx="6210490" cy="394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a:xfrm>
            <a:off x="457200" y="5474540"/>
            <a:ext cx="8229600" cy="810475"/>
          </a:xfrm>
        </p:spPr>
        <p:txBody>
          <a:bodyPr/>
          <a:lstStyle/>
          <a:p>
            <a:r>
              <a:rPr lang="en-US" altLang="en-US" dirty="0"/>
              <a:t>Figure 10-63. Requesting and using a permission</a:t>
            </a:r>
            <a:r>
              <a:rPr lang="en-US" altLang="en-US" dirty="0" smtClean="0"/>
              <a:t>.</a:t>
            </a:r>
            <a:endParaRPr lang="en-US" altLang="en-US" dirty="0"/>
          </a:p>
        </p:txBody>
      </p:sp>
    </p:spTree>
    <p:extLst>
      <p:ext uri="{BB962C8B-B14F-4D97-AF65-F5344CB8AC3E}">
        <p14:creationId xmlns:p14="http://schemas.microsoft.com/office/powerpoint/2010/main" val="327277555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dirty="0" smtClean="0"/>
              <a:t>Security </a:t>
            </a:r>
            <a:r>
              <a:rPr lang="en-US" altLang="en-US" sz="2000" b="0" dirty="0" smtClean="0"/>
              <a:t>(2 </a:t>
            </a:r>
            <a:r>
              <a:rPr lang="en-US" altLang="en-US" sz="2000" b="0" dirty="0"/>
              <a:t>of 4)</a:t>
            </a:r>
            <a:endParaRPr lang="en-US" altLang="en-US" dirty="0" smtClean="0"/>
          </a:p>
        </p:txBody>
      </p:sp>
      <p:pic>
        <p:nvPicPr>
          <p:cNvPr id="95237" name="Picture 2" descr="The process of accessing data without permission. Package manager in the system underscore server process contains an email package and a browser package. The granted permissions for the package manager are read contacts, read pictures, internet. The granted permission for the browser package is internet. The camera app process contains a pictures provider and a browser main activity. The granted permission of the browser package and the pictures provider are mapped to each other with functions to deny and check. The browser main activity sends the file address open content forward slash, forward slash pics forward slash 1 to the pictures provider which in turn sends the security exception to the browser main activity of the browser app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215" y="1621001"/>
            <a:ext cx="6369569" cy="4024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235" name="Text Placeholder 2"/>
          <p:cNvSpPr>
            <a:spLocks noGrp="1"/>
          </p:cNvSpPr>
          <p:nvPr>
            <p:ph type="body" idx="1"/>
          </p:nvPr>
        </p:nvSpPr>
        <p:spPr>
          <a:xfrm>
            <a:off x="457200" y="5953538"/>
            <a:ext cx="8229600" cy="331477"/>
          </a:xfrm>
        </p:spPr>
        <p:txBody>
          <a:bodyPr/>
          <a:lstStyle/>
          <a:p>
            <a:r>
              <a:rPr lang="en-US" altLang="en-US" dirty="0" smtClean="0"/>
              <a:t>Figure 10-64 Accessing data without a permission.</a:t>
            </a:r>
          </a:p>
        </p:txBody>
      </p:sp>
    </p:spTree>
    <p:extLst>
      <p:ext uri="{BB962C8B-B14F-4D97-AF65-F5344CB8AC3E}">
        <p14:creationId xmlns:p14="http://schemas.microsoft.com/office/powerpoint/2010/main" val="29023974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1"/>
          <p:cNvSpPr>
            <a:spLocks noGrp="1"/>
          </p:cNvSpPr>
          <p:nvPr>
            <p:ph type="title"/>
          </p:nvPr>
        </p:nvSpPr>
        <p:spPr/>
        <p:txBody>
          <a:bodyPr/>
          <a:lstStyle/>
          <a:p>
            <a:r>
              <a:rPr lang="en-US" altLang="en-US" dirty="0" smtClean="0"/>
              <a:t>Security </a:t>
            </a:r>
            <a:r>
              <a:rPr lang="en-US" altLang="en-US" sz="2000" b="0" dirty="0" smtClean="0"/>
              <a:t>(3 </a:t>
            </a:r>
            <a:r>
              <a:rPr lang="en-US" altLang="en-US" sz="2000" b="0" dirty="0"/>
              <a:t>of 4)</a:t>
            </a:r>
            <a:endParaRPr lang="en-US" altLang="en-US" dirty="0" smtClean="0"/>
          </a:p>
        </p:txBody>
      </p:sp>
      <p:pic>
        <p:nvPicPr>
          <p:cNvPr id="96258" name="Picture 2" descr="The process of sharing a picture using a content provider. The activity manager contains granted U R I's and two activity records associated with the task, pictures. The granted U R I reads, to colon compose activity U R I colon content colon forward slash, forward slash pics forward slash 1. The activity record for compose activity is resumed. The activity record for camera activity is stopped and is in saved state. File address content colon forward slash, forward slash pics forward slash 1 is sent from the camera activity record to compose activity record. The same file address is mapped to the Granted U R I of the activity manager. The granted U R I and the camera app process are mapped to each other to perform allow and check functions. The compose activity of the email app process sends the instruction, Open content colon forward slash, forward slash pics forward slash 1 to the pictures provider authority of the camera app process. The pictures provider authority sends the feedback to the received data. The compose activity record can send instructions to the email app process compose 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168" y="1542117"/>
            <a:ext cx="5679663" cy="4142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260" name="Text Placeholder 2"/>
          <p:cNvSpPr>
            <a:spLocks noGrp="1"/>
          </p:cNvSpPr>
          <p:nvPr>
            <p:ph type="body" idx="1"/>
          </p:nvPr>
        </p:nvSpPr>
        <p:spPr>
          <a:xfrm>
            <a:off x="457200" y="5913782"/>
            <a:ext cx="8229600" cy="371233"/>
          </a:xfrm>
        </p:spPr>
        <p:txBody>
          <a:bodyPr/>
          <a:lstStyle/>
          <a:p>
            <a:r>
              <a:rPr lang="en-US" altLang="en-US" dirty="0" smtClean="0"/>
              <a:t>Figure 10-65 Sharing a picture using a content provider.</a:t>
            </a:r>
          </a:p>
        </p:txBody>
      </p:sp>
    </p:spTree>
    <p:extLst>
      <p:ext uri="{BB962C8B-B14F-4D97-AF65-F5344CB8AC3E}">
        <p14:creationId xmlns:p14="http://schemas.microsoft.com/office/powerpoint/2010/main" val="40289243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itle 1"/>
          <p:cNvSpPr>
            <a:spLocks noGrp="1"/>
          </p:cNvSpPr>
          <p:nvPr>
            <p:ph type="title"/>
          </p:nvPr>
        </p:nvSpPr>
        <p:spPr/>
        <p:txBody>
          <a:bodyPr/>
          <a:lstStyle/>
          <a:p>
            <a:r>
              <a:rPr lang="en-US" altLang="en-US" dirty="0" smtClean="0"/>
              <a:t>Security </a:t>
            </a:r>
            <a:r>
              <a:rPr lang="en-US" altLang="en-US" sz="2000" b="0" dirty="0" smtClean="0"/>
              <a:t>(4 </a:t>
            </a:r>
            <a:r>
              <a:rPr lang="en-US" altLang="en-US" sz="2000" b="0" dirty="0"/>
              <a:t>of 4)</a:t>
            </a:r>
            <a:endParaRPr lang="en-US" altLang="en-US" dirty="0" smtClean="0"/>
          </a:p>
        </p:txBody>
      </p:sp>
      <p:pic>
        <p:nvPicPr>
          <p:cNvPr id="97282" name="Picture 2" descr="The process of adding a picture attachment using a content provider. The activity manager contains the following granted U R I: To colon compose activity. U R I colon content colon forward slash, forward slash pics forward slash 1. Two activity records are listed under the task pictures. They are, picture picker activity, resumed, and compose activity, stopped in a saved state. The granted U R I mapped to the compose activity record. Compose activity record sends instruction, GET, to the picture picker activity record. Picture picker activity record sends the feedback RECEIVE content colon Forward slash, forward slash pics underscore 1. This instruction is mapped to the granted U R I. The granted U R I and the pictures provider authority are mapped to each other to perform functions allow and check. The compose activity record is mapped to the compose activity of the email app process. The compose activity sends the instruction open content colon forward slash, forward slash pics forward slash 1 and the pictures provider authority sends the feedback for the receiv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125" y="1611154"/>
            <a:ext cx="5661750" cy="4004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7284" name="Text Placeholder 2"/>
          <p:cNvSpPr>
            <a:spLocks noGrp="1"/>
          </p:cNvSpPr>
          <p:nvPr>
            <p:ph type="body" idx="1"/>
          </p:nvPr>
        </p:nvSpPr>
        <p:spPr>
          <a:xfrm>
            <a:off x="457200" y="5913783"/>
            <a:ext cx="8229600" cy="371233"/>
          </a:xfrm>
        </p:spPr>
        <p:txBody>
          <a:bodyPr/>
          <a:lstStyle/>
          <a:p>
            <a:r>
              <a:rPr lang="en-US" altLang="en-US" dirty="0" smtClean="0"/>
              <a:t>Figure 10-66 Adding a picture attachment using a content provider.</a:t>
            </a:r>
          </a:p>
        </p:txBody>
      </p:sp>
    </p:spTree>
    <p:extLst>
      <p:ext uri="{BB962C8B-B14F-4D97-AF65-F5344CB8AC3E}">
        <p14:creationId xmlns:p14="http://schemas.microsoft.com/office/powerpoint/2010/main" val="19817157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mtClean="0"/>
              <a:t>Starting Processes</a:t>
            </a:r>
          </a:p>
        </p:txBody>
      </p:sp>
      <p:pic>
        <p:nvPicPr>
          <p:cNvPr id="98309" name="Picture 2" descr="The steps in launching a new application process. Step 1. The instruction, start activity left parenthesis right parenthesis, is sent to the activity manager service. Step 2. The activity manager service resolves intent with the package manager service. Step 3. The instruction to create a new zygote process is initiated. Step 4. The zygote process is sent to the android framework. Step 5. Instruction, who am I? Is sent to the activity manager service from the android framework. Step 6. In turn, the activity manager service sends the instruction, Load this app s code, to the android framework. Step 7. The android framework is sent to s. Step 8. Activity manager service instantiates the class between activity instance and application code. Step 9. Application code is sent to the activity instance of the applicatio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1487174"/>
            <a:ext cx="6292850" cy="427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8307" name="Text Placeholder 2"/>
          <p:cNvSpPr>
            <a:spLocks noGrp="1"/>
          </p:cNvSpPr>
          <p:nvPr>
            <p:ph type="body" idx="1"/>
          </p:nvPr>
        </p:nvSpPr>
        <p:spPr>
          <a:xfrm>
            <a:off x="457200" y="5933660"/>
            <a:ext cx="8229600" cy="351355"/>
          </a:xfrm>
        </p:spPr>
        <p:txBody>
          <a:bodyPr/>
          <a:lstStyle/>
          <a:p>
            <a:r>
              <a:rPr lang="en-US" altLang="en-US" dirty="0" smtClean="0"/>
              <a:t>Figure 10-67 Steps in launching a new application process.</a:t>
            </a:r>
          </a:p>
        </p:txBody>
      </p:sp>
    </p:spTree>
    <p:extLst>
      <p:ext uri="{BB962C8B-B14F-4D97-AF65-F5344CB8AC3E}">
        <p14:creationId xmlns:p14="http://schemas.microsoft.com/office/powerpoint/2010/main" val="20433640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en-US" smtClean="0"/>
              <a:t>Process Lifecycle</a:t>
            </a:r>
          </a:p>
        </p:txBody>
      </p:sp>
      <p:sp>
        <p:nvSpPr>
          <p:cNvPr id="2" name="Text Placeholder 1"/>
          <p:cNvSpPr>
            <a:spLocks noGrp="1"/>
          </p:cNvSpPr>
          <p:nvPr>
            <p:ph type="body" idx="1"/>
          </p:nvPr>
        </p:nvSpPr>
        <p:spPr>
          <a:xfrm>
            <a:off x="457200" y="1495425"/>
            <a:ext cx="8229600" cy="738817"/>
          </a:xfrm>
        </p:spPr>
        <p:txBody>
          <a:bodyPr/>
          <a:lstStyle/>
          <a:p>
            <a:pPr marL="0" indent="0">
              <a:buNone/>
            </a:pPr>
            <a:r>
              <a:rPr lang="en-US" altLang="en-US" dirty="0"/>
              <a:t>Process importance categories</a:t>
            </a:r>
            <a:r>
              <a:rPr lang="en-US" altLang="en-US" dirty="0" smtClean="0"/>
              <a:t>.</a:t>
            </a:r>
            <a:endParaRPr lang="en-US" altLang="en-US" dirty="0"/>
          </a:p>
        </p:txBody>
      </p:sp>
      <p:graphicFrame>
        <p:nvGraphicFramePr>
          <p:cNvPr id="3" name="Table 2"/>
          <p:cNvGraphicFramePr>
            <a:graphicFrameLocks noGrp="1"/>
          </p:cNvGraphicFramePr>
          <p:nvPr>
            <p:extLst>
              <p:ext uri="{D42A27DB-BD31-4B8C-83A1-F6EECF244321}">
                <p14:modId xmlns:p14="http://schemas.microsoft.com/office/powerpoint/2010/main" val="882474263"/>
              </p:ext>
            </p:extLst>
          </p:nvPr>
        </p:nvGraphicFramePr>
        <p:xfrm>
          <a:off x="457200" y="2603325"/>
          <a:ext cx="8229600" cy="3566160"/>
        </p:xfrm>
        <a:graphic>
          <a:graphicData uri="http://schemas.openxmlformats.org/drawingml/2006/table">
            <a:tbl>
              <a:tblPr firstRow="1" bandRow="1">
                <a:tableStyleId>{2D5ABB26-0587-4C30-8999-92F81FD0307C}</a:tableStyleId>
              </a:tblPr>
              <a:tblGrid>
                <a:gridCol w="2027583">
                  <a:extLst>
                    <a:ext uri="{9D8B030D-6E8A-4147-A177-3AD203B41FA5}">
                      <a16:colId xmlns:a16="http://schemas.microsoft.com/office/drawing/2014/main" val="2730176861"/>
                    </a:ext>
                  </a:extLst>
                </a:gridCol>
                <a:gridCol w="4492487">
                  <a:extLst>
                    <a:ext uri="{9D8B030D-6E8A-4147-A177-3AD203B41FA5}">
                      <a16:colId xmlns:a16="http://schemas.microsoft.com/office/drawing/2014/main" val="1314484006"/>
                    </a:ext>
                  </a:extLst>
                </a:gridCol>
                <a:gridCol w="1709530">
                  <a:extLst>
                    <a:ext uri="{9D8B030D-6E8A-4147-A177-3AD203B41FA5}">
                      <a16:colId xmlns:a16="http://schemas.microsoft.com/office/drawing/2014/main" val="4147672440"/>
                    </a:ext>
                  </a:extLst>
                </a:gridCol>
              </a:tblGrid>
              <a:tr h="370840">
                <a:tc>
                  <a:txBody>
                    <a:bodyPr/>
                    <a:lstStyle/>
                    <a:p>
                      <a:r>
                        <a:rPr lang="en-US" sz="2000" b="1" dirty="0" smtClean="0"/>
                        <a:t>Category</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t>Description</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err="1" smtClean="0"/>
                        <a:t>oom_adj</a:t>
                      </a:r>
                      <a:endParaRPr lang="en-US" sz="20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96025"/>
                  </a:ext>
                </a:extLst>
              </a:tr>
              <a:tr h="370840">
                <a:tc>
                  <a:txBody>
                    <a:bodyPr/>
                    <a:lstStyle/>
                    <a:p>
                      <a:r>
                        <a:rPr lang="en-US" sz="2000" b="0" i="0" u="none" strike="noStrike" cap="none" baseline="0" dirty="0" smtClean="0">
                          <a:solidFill>
                            <a:schemeClr val="tx1"/>
                          </a:solidFill>
                          <a:latin typeface="+mn-lt"/>
                          <a:ea typeface="+mn-ea"/>
                          <a:cs typeface="+mn-cs"/>
                          <a:sym typeface="Arial"/>
                        </a:rPr>
                        <a:t>SYSTEM</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The system and daemon processes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-16</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181334"/>
                  </a:ext>
                </a:extLst>
              </a:tr>
              <a:tr h="370840">
                <a:tc>
                  <a:txBody>
                    <a:bodyPr/>
                    <a:lstStyle/>
                    <a:p>
                      <a:r>
                        <a:rPr lang="en-US" sz="2000" b="0" i="0" u="none" strike="noStrike" cap="none" baseline="0" dirty="0" smtClean="0">
                          <a:solidFill>
                            <a:schemeClr val="tx1"/>
                          </a:solidFill>
                          <a:latin typeface="+mn-lt"/>
                          <a:ea typeface="+mn-ea"/>
                          <a:cs typeface="+mn-cs"/>
                          <a:sym typeface="Arial"/>
                        </a:rPr>
                        <a:t>PERSISTENT</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Always-running application processes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-12</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36457"/>
                  </a:ext>
                </a:extLst>
              </a:tr>
              <a:tr h="370840">
                <a:tc>
                  <a:txBody>
                    <a:bodyPr/>
                    <a:lstStyle/>
                    <a:p>
                      <a:r>
                        <a:rPr lang="en-US" sz="2000" b="0" i="0" u="none" strike="noStrike" cap="none" baseline="0" dirty="0" smtClean="0">
                          <a:solidFill>
                            <a:schemeClr val="tx1"/>
                          </a:solidFill>
                          <a:latin typeface="+mn-lt"/>
                          <a:ea typeface="+mn-ea"/>
                          <a:cs typeface="+mn-cs"/>
                          <a:sym typeface="Arial"/>
                        </a:rPr>
                        <a:t>FOREGROUND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Currently interacting with user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0</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921445"/>
                  </a:ext>
                </a:extLst>
              </a:tr>
              <a:tr h="370840">
                <a:tc>
                  <a:txBody>
                    <a:bodyPr/>
                    <a:lstStyle/>
                    <a:p>
                      <a:r>
                        <a:rPr lang="en-US" sz="2000" b="0" i="0" u="none" strike="noStrike" cap="none" baseline="0" dirty="0" smtClean="0">
                          <a:solidFill>
                            <a:schemeClr val="tx1"/>
                          </a:solidFill>
                          <a:latin typeface="+mn-lt"/>
                          <a:ea typeface="+mn-ea"/>
                          <a:cs typeface="+mn-cs"/>
                          <a:sym typeface="Arial"/>
                        </a:rPr>
                        <a:t>VISIBLE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Visible to user</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1</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2593"/>
                  </a:ext>
                </a:extLst>
              </a:tr>
              <a:tr h="370840">
                <a:tc>
                  <a:txBody>
                    <a:bodyPr/>
                    <a:lstStyle/>
                    <a:p>
                      <a:r>
                        <a:rPr lang="en-US" sz="2000" b="0" i="0" u="none" strike="noStrike" cap="none" baseline="0" dirty="0" smtClean="0">
                          <a:solidFill>
                            <a:schemeClr val="tx1"/>
                          </a:solidFill>
                          <a:latin typeface="+mn-lt"/>
                          <a:ea typeface="+mn-ea"/>
                          <a:cs typeface="+mn-cs"/>
                          <a:sym typeface="Arial"/>
                        </a:rPr>
                        <a:t>PERCEPTIBLE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Something the user is aware of</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2</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234332"/>
                  </a:ext>
                </a:extLst>
              </a:tr>
              <a:tr h="370840">
                <a:tc>
                  <a:txBody>
                    <a:bodyPr/>
                    <a:lstStyle/>
                    <a:p>
                      <a:r>
                        <a:rPr lang="en-US" sz="2000" b="0" i="0" u="none" strike="noStrike" cap="none" baseline="0" dirty="0" smtClean="0">
                          <a:solidFill>
                            <a:schemeClr val="tx1"/>
                          </a:solidFill>
                          <a:latin typeface="+mn-lt"/>
                          <a:ea typeface="+mn-ea"/>
                          <a:cs typeface="+mn-cs"/>
                          <a:sym typeface="Arial"/>
                        </a:rPr>
                        <a:t>SERVICE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Running background services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3</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23748"/>
                  </a:ext>
                </a:extLst>
              </a:tr>
              <a:tr h="370840">
                <a:tc>
                  <a:txBody>
                    <a:bodyPr/>
                    <a:lstStyle/>
                    <a:p>
                      <a:r>
                        <a:rPr lang="en-US" sz="2000" b="0" i="0" u="none" strike="noStrike" cap="none" baseline="0" dirty="0" smtClean="0">
                          <a:solidFill>
                            <a:schemeClr val="tx1"/>
                          </a:solidFill>
                          <a:latin typeface="+mn-lt"/>
                          <a:ea typeface="+mn-ea"/>
                          <a:cs typeface="+mn-cs"/>
                          <a:sym typeface="Arial"/>
                        </a:rPr>
                        <a:t>HOME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The home/launcher process</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4</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531055"/>
                  </a:ext>
                </a:extLst>
              </a:tr>
              <a:tr h="370840">
                <a:tc>
                  <a:txBody>
                    <a:bodyPr/>
                    <a:lstStyle/>
                    <a:p>
                      <a:r>
                        <a:rPr lang="en-US" sz="2000" b="0" i="0" u="none" strike="noStrike" cap="none" baseline="0" dirty="0" smtClean="0">
                          <a:solidFill>
                            <a:schemeClr val="tx1"/>
                          </a:solidFill>
                          <a:latin typeface="+mn-lt"/>
                          <a:ea typeface="+mn-ea"/>
                          <a:cs typeface="+mn-cs"/>
                          <a:sym typeface="Arial"/>
                        </a:rPr>
                        <a:t>CACHED</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i="0" u="none" strike="noStrike" cap="none" baseline="0" dirty="0" smtClean="0">
                          <a:solidFill>
                            <a:schemeClr val="tx1"/>
                          </a:solidFill>
                          <a:latin typeface="+mn-lt"/>
                          <a:ea typeface="+mn-ea"/>
                          <a:cs typeface="+mn-cs"/>
                          <a:sym typeface="Arial"/>
                        </a:rPr>
                        <a:t>Processes not in use</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smtClean="0"/>
                        <a:t>5</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2044314"/>
                  </a:ext>
                </a:extLst>
              </a:tr>
            </a:tbl>
          </a:graphicData>
        </a:graphic>
      </p:graphicFrame>
    </p:spTree>
    <p:extLst>
      <p:ext uri="{BB962C8B-B14F-4D97-AF65-F5344CB8AC3E}">
        <p14:creationId xmlns:p14="http://schemas.microsoft.com/office/powerpoint/2010/main" val="17003316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dirty="0" smtClean="0"/>
              <a:t>Process Dependencies </a:t>
            </a:r>
            <a:r>
              <a:rPr lang="en-US" altLang="en-US" sz="2000" b="0" dirty="0" smtClean="0"/>
              <a:t>(1 of 2)</a:t>
            </a:r>
            <a:endParaRPr lang="en-US" altLang="en-US" b="0" dirty="0" smtClean="0"/>
          </a:p>
        </p:txBody>
      </p:sp>
      <p:sp>
        <p:nvSpPr>
          <p:cNvPr id="2" name="Text Placeholder 1"/>
          <p:cNvSpPr>
            <a:spLocks noGrp="1"/>
          </p:cNvSpPr>
          <p:nvPr>
            <p:ph type="body" idx="1"/>
          </p:nvPr>
        </p:nvSpPr>
        <p:spPr>
          <a:xfrm>
            <a:off x="457200" y="1495425"/>
            <a:ext cx="8229600" cy="531783"/>
          </a:xfrm>
        </p:spPr>
        <p:txBody>
          <a:bodyPr/>
          <a:lstStyle/>
          <a:p>
            <a:pPr marL="0" indent="0">
              <a:buNone/>
            </a:pPr>
            <a:r>
              <a:rPr lang="en-US" altLang="en-US" dirty="0"/>
              <a:t>Typical state of process </a:t>
            </a:r>
            <a:r>
              <a:rPr lang="en-US" altLang="en-US" dirty="0" smtClean="0"/>
              <a:t>importance</a:t>
            </a:r>
            <a:endParaRPr lang="en-US" altLang="en-US" dirty="0"/>
          </a:p>
        </p:txBody>
      </p:sp>
      <p:graphicFrame>
        <p:nvGraphicFramePr>
          <p:cNvPr id="8" name="Table 7"/>
          <p:cNvGraphicFramePr>
            <a:graphicFrameLocks noGrp="1"/>
          </p:cNvGraphicFramePr>
          <p:nvPr>
            <p:extLst>
              <p:ext uri="{D42A27DB-BD31-4B8C-83A1-F6EECF244321}">
                <p14:modId xmlns:p14="http://schemas.microsoft.com/office/powerpoint/2010/main" val="1158211130"/>
              </p:ext>
            </p:extLst>
          </p:nvPr>
        </p:nvGraphicFramePr>
        <p:xfrm>
          <a:off x="457200" y="2409606"/>
          <a:ext cx="8229600" cy="3916680"/>
        </p:xfrm>
        <a:graphic>
          <a:graphicData uri="http://schemas.openxmlformats.org/drawingml/2006/table">
            <a:tbl>
              <a:tblPr firstRow="1" bandRow="1">
                <a:tableStyleId>{2D5ABB26-0587-4C30-8999-92F81FD0307C}</a:tableStyleId>
              </a:tblPr>
              <a:tblGrid>
                <a:gridCol w="1439333">
                  <a:extLst>
                    <a:ext uri="{9D8B030D-6E8A-4147-A177-3AD203B41FA5}">
                      <a16:colId xmlns:a16="http://schemas.microsoft.com/office/drawing/2014/main" val="2479535406"/>
                    </a:ext>
                  </a:extLst>
                </a:gridCol>
                <a:gridCol w="4355180">
                  <a:extLst>
                    <a:ext uri="{9D8B030D-6E8A-4147-A177-3AD203B41FA5}">
                      <a16:colId xmlns:a16="http://schemas.microsoft.com/office/drawing/2014/main" val="3054733607"/>
                    </a:ext>
                  </a:extLst>
                </a:gridCol>
                <a:gridCol w="2435087">
                  <a:extLst>
                    <a:ext uri="{9D8B030D-6E8A-4147-A177-3AD203B41FA5}">
                      <a16:colId xmlns:a16="http://schemas.microsoft.com/office/drawing/2014/main" val="4291040540"/>
                    </a:ext>
                  </a:extLst>
                </a:gridCol>
              </a:tblGrid>
              <a:tr h="370840">
                <a:tc>
                  <a:txBody>
                    <a:bodyPr/>
                    <a:lstStyle/>
                    <a:p>
                      <a:r>
                        <a:rPr lang="en-US" sz="1600" b="1" i="0" u="none" strike="noStrike" cap="none" baseline="0" dirty="0" smtClean="0">
                          <a:solidFill>
                            <a:schemeClr val="tx1"/>
                          </a:solidFill>
                          <a:latin typeface="+mn-lt"/>
                          <a:ea typeface="+mn-ea"/>
                          <a:cs typeface="+mn-cs"/>
                          <a:sym typeface="Arial"/>
                        </a:rPr>
                        <a:t>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State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Importance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776679"/>
                  </a:ext>
                </a:extLst>
              </a:tr>
              <a:tr h="370840">
                <a:tc>
                  <a:txBody>
                    <a:bodyPr/>
                    <a:lstStyle/>
                    <a:p>
                      <a:r>
                        <a:rPr lang="en-US" sz="1600" b="0" i="0" u="none" strike="noStrike" cap="none" baseline="0" dirty="0" smtClean="0">
                          <a:solidFill>
                            <a:schemeClr val="tx1"/>
                          </a:solidFill>
                          <a:latin typeface="+mn-lt"/>
                          <a:ea typeface="+mn-ea"/>
                          <a:cs typeface="+mn-cs"/>
                          <a:sym typeface="Arial"/>
                        </a:rPr>
                        <a:t>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Core part of operating 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523977"/>
                  </a:ext>
                </a:extLst>
              </a:tr>
              <a:tr h="370840">
                <a:tc>
                  <a:txBody>
                    <a:bodyPr/>
                    <a:lstStyle/>
                    <a:p>
                      <a:r>
                        <a:rPr lang="en-US" sz="1600" b="0" i="0" u="none" strike="noStrike" cap="none" baseline="0" dirty="0" smtClean="0">
                          <a:solidFill>
                            <a:schemeClr val="tx1"/>
                          </a:solidFill>
                          <a:latin typeface="+mn-lt"/>
                          <a:ea typeface="+mn-ea"/>
                          <a:cs typeface="+mn-cs"/>
                          <a:sym typeface="Arial"/>
                        </a:rPr>
                        <a:t>phone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Always running for telephony stack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PERSISTENT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111729"/>
                  </a:ext>
                </a:extLst>
              </a:tr>
              <a:tr h="370840">
                <a:tc>
                  <a:txBody>
                    <a:bodyPr/>
                    <a:lstStyle/>
                    <a:p>
                      <a:r>
                        <a:rPr lang="en-US" sz="1600" b="0" i="0" u="none" strike="noStrike" cap="none" baseline="0" dirty="0" smtClean="0">
                          <a:solidFill>
                            <a:schemeClr val="tx1"/>
                          </a:solidFill>
                          <a:latin typeface="+mn-lt"/>
                          <a:ea typeface="+mn-ea"/>
                          <a:cs typeface="+mn-cs"/>
                          <a:sym typeface="Arial"/>
                        </a:rPr>
                        <a:t>email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Current foreground application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FOREGROUND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991606"/>
                  </a:ext>
                </a:extLst>
              </a:tr>
              <a:tr h="370840">
                <a:tc>
                  <a:txBody>
                    <a:bodyPr/>
                    <a:lstStyle/>
                    <a:p>
                      <a:r>
                        <a:rPr lang="en-US" sz="1600" b="0" i="0" u="none" strike="noStrike" cap="none" baseline="0" dirty="0" smtClean="0">
                          <a:solidFill>
                            <a:schemeClr val="tx1"/>
                          </a:solidFill>
                          <a:latin typeface="+mn-lt"/>
                          <a:ea typeface="+mn-ea"/>
                          <a:cs typeface="+mn-cs"/>
                          <a:sym typeface="Arial"/>
                        </a:rPr>
                        <a:t>camera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In use by email to load attachment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FOREGROUND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128873"/>
                  </a:ext>
                </a:extLst>
              </a:tr>
              <a:tr h="370840">
                <a:tc>
                  <a:txBody>
                    <a:bodyPr/>
                    <a:lstStyle/>
                    <a:p>
                      <a:r>
                        <a:rPr lang="en-US" sz="1600" b="0" i="0" u="none" strike="noStrike" cap="none" baseline="0" dirty="0" smtClean="0">
                          <a:solidFill>
                            <a:schemeClr val="tx1"/>
                          </a:solidFill>
                          <a:latin typeface="+mn-lt"/>
                          <a:ea typeface="+mn-ea"/>
                          <a:cs typeface="+mn-cs"/>
                          <a:sym typeface="Arial"/>
                        </a:rPr>
                        <a:t>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Running background service playing 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PERCEPTIBLE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357162"/>
                  </a:ext>
                </a:extLst>
              </a:tr>
              <a:tr h="370840">
                <a:tc>
                  <a:txBody>
                    <a:bodyPr/>
                    <a:lstStyle/>
                    <a:p>
                      <a:r>
                        <a:rPr lang="en-US" sz="1600" b="0" i="0" u="none" strike="noStrike" cap="none" baseline="0" dirty="0" smtClean="0">
                          <a:solidFill>
                            <a:schemeClr val="tx1"/>
                          </a:solidFill>
                          <a:latin typeface="+mn-lt"/>
                          <a:ea typeface="+mn-ea"/>
                          <a:cs typeface="+mn-cs"/>
                          <a:sym typeface="Arial"/>
                        </a:rPr>
                        <a:t>media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In use by music app for accessing user’s 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PERCEPTIBLE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243120"/>
                  </a:ext>
                </a:extLst>
              </a:tr>
              <a:tr h="370840">
                <a:tc>
                  <a:txBody>
                    <a:bodyPr/>
                    <a:lstStyle/>
                    <a:p>
                      <a:r>
                        <a:rPr lang="en-US" sz="1600" b="0" i="0" u="none" strike="noStrike" cap="none" baseline="0" dirty="0" smtClean="0">
                          <a:solidFill>
                            <a:schemeClr val="tx1"/>
                          </a:solidFill>
                          <a:latin typeface="+mn-lt"/>
                          <a:ea typeface="+mn-ea"/>
                          <a:cs typeface="+mn-cs"/>
                          <a:sym typeface="Arial"/>
                        </a:rPr>
                        <a:t>download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Downloading a file for the user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SERVICE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1966484"/>
                  </a:ext>
                </a:extLst>
              </a:tr>
              <a:tr h="370840">
                <a:tc>
                  <a:txBody>
                    <a:bodyPr/>
                    <a:lstStyle/>
                    <a:p>
                      <a:r>
                        <a:rPr lang="en-US" sz="1600" b="0" i="0" u="none" strike="noStrike" cap="none" baseline="0" dirty="0" smtClean="0">
                          <a:solidFill>
                            <a:schemeClr val="tx1"/>
                          </a:solidFill>
                          <a:latin typeface="+mn-lt"/>
                          <a:ea typeface="+mn-ea"/>
                          <a:cs typeface="+mn-cs"/>
                          <a:sym typeface="Arial"/>
                        </a:rPr>
                        <a:t>launcher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App launcher not current in 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HOME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398667"/>
                  </a:ext>
                </a:extLst>
              </a:tr>
              <a:tr h="370840">
                <a:tc>
                  <a:txBody>
                    <a:bodyPr/>
                    <a:lstStyle/>
                    <a:p>
                      <a:r>
                        <a:rPr lang="en-US" sz="1600" b="0" i="0" u="none" strike="noStrike" cap="none" baseline="0" dirty="0" smtClean="0">
                          <a:solidFill>
                            <a:schemeClr val="tx1"/>
                          </a:solidFill>
                          <a:latin typeface="+mn-lt"/>
                          <a:ea typeface="+mn-ea"/>
                          <a:cs typeface="+mn-cs"/>
                          <a:sym typeface="Arial"/>
                        </a:rPr>
                        <a:t>maps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Previously used mapping application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CACHED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98710"/>
                  </a:ext>
                </a:extLst>
              </a:tr>
            </a:tbl>
          </a:graphicData>
        </a:graphic>
      </p:graphicFrame>
    </p:spTree>
    <p:extLst>
      <p:ext uri="{BB962C8B-B14F-4D97-AF65-F5344CB8AC3E}">
        <p14:creationId xmlns:p14="http://schemas.microsoft.com/office/powerpoint/2010/main" val="38075005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ltLang="en-US" dirty="0" smtClean="0"/>
              <a:t>Process Dependencies </a:t>
            </a:r>
            <a:r>
              <a:rPr lang="en-US" altLang="en-US" sz="2000" b="0" dirty="0" smtClean="0"/>
              <a:t>(2 </a:t>
            </a:r>
            <a:r>
              <a:rPr lang="en-US" altLang="en-US" sz="2000" b="0" dirty="0"/>
              <a:t>of 2)</a:t>
            </a:r>
            <a:endParaRPr lang="en-US" altLang="en-US" dirty="0" smtClean="0"/>
          </a:p>
        </p:txBody>
      </p:sp>
      <p:sp>
        <p:nvSpPr>
          <p:cNvPr id="2" name="Text Placeholder 1"/>
          <p:cNvSpPr>
            <a:spLocks noGrp="1"/>
          </p:cNvSpPr>
          <p:nvPr>
            <p:ph type="body" idx="1"/>
          </p:nvPr>
        </p:nvSpPr>
        <p:spPr>
          <a:xfrm>
            <a:off x="457200" y="1495425"/>
            <a:ext cx="8229600" cy="574915"/>
          </a:xfrm>
        </p:spPr>
        <p:txBody>
          <a:bodyPr/>
          <a:lstStyle/>
          <a:p>
            <a:pPr marL="0" indent="0">
              <a:buNone/>
            </a:pPr>
            <a:r>
              <a:rPr lang="en-US" altLang="en-US" dirty="0"/>
              <a:t>Process state after email stops using </a:t>
            </a:r>
            <a:r>
              <a:rPr lang="en-US" altLang="en-US" dirty="0" smtClean="0"/>
              <a:t>camera</a:t>
            </a:r>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2385132236"/>
              </p:ext>
            </p:extLst>
          </p:nvPr>
        </p:nvGraphicFramePr>
        <p:xfrm>
          <a:off x="457200" y="2295415"/>
          <a:ext cx="8229600" cy="3916680"/>
        </p:xfrm>
        <a:graphic>
          <a:graphicData uri="http://schemas.openxmlformats.org/drawingml/2006/table">
            <a:tbl>
              <a:tblPr firstRow="1" bandRow="1">
                <a:tableStyleId>{2D5ABB26-0587-4C30-8999-92F81FD0307C}</a:tableStyleId>
              </a:tblPr>
              <a:tblGrid>
                <a:gridCol w="1439333">
                  <a:extLst>
                    <a:ext uri="{9D8B030D-6E8A-4147-A177-3AD203B41FA5}">
                      <a16:colId xmlns:a16="http://schemas.microsoft.com/office/drawing/2014/main" val="2479535406"/>
                    </a:ext>
                  </a:extLst>
                </a:gridCol>
                <a:gridCol w="4355180">
                  <a:extLst>
                    <a:ext uri="{9D8B030D-6E8A-4147-A177-3AD203B41FA5}">
                      <a16:colId xmlns:a16="http://schemas.microsoft.com/office/drawing/2014/main" val="3054733607"/>
                    </a:ext>
                  </a:extLst>
                </a:gridCol>
                <a:gridCol w="2435087">
                  <a:extLst>
                    <a:ext uri="{9D8B030D-6E8A-4147-A177-3AD203B41FA5}">
                      <a16:colId xmlns:a16="http://schemas.microsoft.com/office/drawing/2014/main" val="4291040540"/>
                    </a:ext>
                  </a:extLst>
                </a:gridCol>
              </a:tblGrid>
              <a:tr h="370840">
                <a:tc>
                  <a:txBody>
                    <a:bodyPr/>
                    <a:lstStyle/>
                    <a:p>
                      <a:r>
                        <a:rPr lang="en-US" sz="1600" b="1" i="0" u="none" strike="noStrike" cap="none" baseline="0" dirty="0" smtClean="0">
                          <a:solidFill>
                            <a:schemeClr val="tx1"/>
                          </a:solidFill>
                          <a:latin typeface="+mn-lt"/>
                          <a:ea typeface="+mn-ea"/>
                          <a:cs typeface="+mn-cs"/>
                          <a:sym typeface="Arial"/>
                        </a:rPr>
                        <a:t>Process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State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u="none" strike="noStrike" cap="none" baseline="0" dirty="0" smtClean="0">
                          <a:solidFill>
                            <a:schemeClr val="tx1"/>
                          </a:solidFill>
                          <a:latin typeface="+mn-lt"/>
                          <a:ea typeface="+mn-ea"/>
                          <a:cs typeface="+mn-cs"/>
                          <a:sym typeface="Arial"/>
                        </a:rPr>
                        <a:t>Importance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776679"/>
                  </a:ext>
                </a:extLst>
              </a:tr>
              <a:tr h="370840">
                <a:tc>
                  <a:txBody>
                    <a:bodyPr/>
                    <a:lstStyle/>
                    <a:p>
                      <a:r>
                        <a:rPr lang="en-US" sz="1600" b="0" i="0" u="none" strike="noStrike" cap="none" baseline="0" dirty="0" smtClean="0">
                          <a:solidFill>
                            <a:schemeClr val="tx1"/>
                          </a:solidFill>
                          <a:latin typeface="+mn-lt"/>
                          <a:ea typeface="+mn-ea"/>
                          <a:cs typeface="+mn-cs"/>
                          <a:sym typeface="Arial"/>
                        </a:rPr>
                        <a:t>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Core part of operating 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SYSTEM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523977"/>
                  </a:ext>
                </a:extLst>
              </a:tr>
              <a:tr h="370840">
                <a:tc>
                  <a:txBody>
                    <a:bodyPr/>
                    <a:lstStyle/>
                    <a:p>
                      <a:r>
                        <a:rPr lang="en-US" sz="1600" b="0" i="0" u="none" strike="noStrike" cap="none" baseline="0" dirty="0" smtClean="0">
                          <a:solidFill>
                            <a:schemeClr val="tx1"/>
                          </a:solidFill>
                          <a:latin typeface="+mn-lt"/>
                          <a:ea typeface="+mn-ea"/>
                          <a:cs typeface="+mn-cs"/>
                          <a:sym typeface="Arial"/>
                        </a:rPr>
                        <a:t>phone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Always running for telephony stack</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PERSISTENT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111729"/>
                  </a:ext>
                </a:extLst>
              </a:tr>
              <a:tr h="370840">
                <a:tc>
                  <a:txBody>
                    <a:bodyPr/>
                    <a:lstStyle/>
                    <a:p>
                      <a:r>
                        <a:rPr lang="en-US" sz="1600" b="0" i="0" u="none" strike="noStrike" cap="none" baseline="0" dirty="0" smtClean="0">
                          <a:solidFill>
                            <a:schemeClr val="tx1"/>
                          </a:solidFill>
                          <a:latin typeface="+mn-lt"/>
                          <a:ea typeface="+mn-ea"/>
                          <a:cs typeface="+mn-cs"/>
                          <a:sym typeface="Arial"/>
                        </a:rPr>
                        <a:t>email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Current foreground application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FOREGROUND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9991606"/>
                  </a:ext>
                </a:extLst>
              </a:tr>
              <a:tr h="370840">
                <a:tc>
                  <a:txBody>
                    <a:bodyPr/>
                    <a:lstStyle/>
                    <a:p>
                      <a:r>
                        <a:rPr lang="en-US" sz="1600" b="0" i="0" u="none" strike="noStrike" cap="none" baseline="0" dirty="0" smtClean="0">
                          <a:solidFill>
                            <a:schemeClr val="tx1"/>
                          </a:solidFill>
                          <a:latin typeface="+mn-lt"/>
                          <a:ea typeface="+mn-ea"/>
                          <a:cs typeface="+mn-cs"/>
                          <a:sym typeface="Arial"/>
                        </a:rPr>
                        <a:t>camera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In use by email to load attachment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PERCEPTIBLE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5128873"/>
                  </a:ext>
                </a:extLst>
              </a:tr>
              <a:tr h="370840">
                <a:tc>
                  <a:txBody>
                    <a:bodyPr/>
                    <a:lstStyle/>
                    <a:p>
                      <a:r>
                        <a:rPr lang="en-US" sz="1600" b="0" i="0" u="none" strike="noStrike" cap="none" baseline="0" dirty="0" smtClean="0">
                          <a:solidFill>
                            <a:schemeClr val="tx1"/>
                          </a:solidFill>
                          <a:latin typeface="+mn-lt"/>
                          <a:ea typeface="+mn-ea"/>
                          <a:cs typeface="+mn-cs"/>
                          <a:sym typeface="Arial"/>
                        </a:rPr>
                        <a:t>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Running background service playing 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PERCEPTIBLE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357162"/>
                  </a:ext>
                </a:extLst>
              </a:tr>
              <a:tr h="370840">
                <a:tc>
                  <a:txBody>
                    <a:bodyPr/>
                    <a:lstStyle/>
                    <a:p>
                      <a:r>
                        <a:rPr lang="en-US" sz="1600" b="0" i="0" u="none" strike="noStrike" cap="none" baseline="0" dirty="0" smtClean="0">
                          <a:solidFill>
                            <a:schemeClr val="tx1"/>
                          </a:solidFill>
                          <a:latin typeface="+mn-lt"/>
                          <a:ea typeface="+mn-ea"/>
                          <a:cs typeface="+mn-cs"/>
                          <a:sym typeface="Arial"/>
                        </a:rPr>
                        <a:t>media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In use by music app for accessing user’s music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SERVICE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243120"/>
                  </a:ext>
                </a:extLst>
              </a:tr>
              <a:tr h="370840">
                <a:tc>
                  <a:txBody>
                    <a:bodyPr/>
                    <a:lstStyle/>
                    <a:p>
                      <a:r>
                        <a:rPr lang="en-US" sz="1600" b="0" i="0" u="none" strike="noStrike" cap="none" baseline="0" dirty="0" smtClean="0">
                          <a:solidFill>
                            <a:schemeClr val="tx1"/>
                          </a:solidFill>
                          <a:latin typeface="+mn-lt"/>
                          <a:ea typeface="+mn-ea"/>
                          <a:cs typeface="+mn-cs"/>
                          <a:sym typeface="Arial"/>
                        </a:rPr>
                        <a:t>download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Downloading a file for the user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HOME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1966484"/>
                  </a:ext>
                </a:extLst>
              </a:tr>
              <a:tr h="370840">
                <a:tc>
                  <a:txBody>
                    <a:bodyPr/>
                    <a:lstStyle/>
                    <a:p>
                      <a:r>
                        <a:rPr lang="en-US" sz="1600" b="0" i="0" u="none" strike="noStrike" cap="none" baseline="0" dirty="0" smtClean="0">
                          <a:solidFill>
                            <a:schemeClr val="tx1"/>
                          </a:solidFill>
                          <a:latin typeface="+mn-lt"/>
                          <a:ea typeface="+mn-ea"/>
                          <a:cs typeface="+mn-cs"/>
                          <a:sym typeface="Arial"/>
                        </a:rPr>
                        <a:t>launcher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App launcher not current in use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CACHED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398667"/>
                  </a:ext>
                </a:extLst>
              </a:tr>
              <a:tr h="370840">
                <a:tc>
                  <a:txBody>
                    <a:bodyPr/>
                    <a:lstStyle/>
                    <a:p>
                      <a:r>
                        <a:rPr lang="en-US" sz="1600" b="0" i="0" u="none" strike="noStrike" cap="none" baseline="0" dirty="0" smtClean="0">
                          <a:solidFill>
                            <a:schemeClr val="tx1"/>
                          </a:solidFill>
                          <a:latin typeface="+mn-lt"/>
                          <a:ea typeface="+mn-ea"/>
                          <a:cs typeface="+mn-cs"/>
                          <a:sym typeface="Arial"/>
                        </a:rPr>
                        <a:t>maps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Previously used mapping application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u="none" strike="noStrike" cap="none" baseline="0" dirty="0" smtClean="0">
                          <a:solidFill>
                            <a:schemeClr val="tx1"/>
                          </a:solidFill>
                          <a:latin typeface="+mn-lt"/>
                          <a:ea typeface="+mn-ea"/>
                          <a:cs typeface="+mn-cs"/>
                          <a:sym typeface="Arial"/>
                        </a:rPr>
                        <a:t>CACHED+1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198710"/>
                  </a:ext>
                </a:extLst>
              </a:tr>
            </a:tbl>
          </a:graphicData>
        </a:graphic>
      </p:graphicFrame>
    </p:spTree>
    <p:extLst>
      <p:ext uri="{BB962C8B-B14F-4D97-AF65-F5344CB8AC3E}">
        <p14:creationId xmlns:p14="http://schemas.microsoft.com/office/powerpoint/2010/main" val="1974352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tle 1"/>
          <p:cNvSpPr txBox="1">
            <a:spLocks noGrp="1"/>
          </p:cNvSpPr>
          <p:nvPr>
            <p:ph type="title"/>
          </p:nvPr>
        </p:nvSpPr>
        <p:spPr>
          <a:xfrm>
            <a:off x="457200" y="215371"/>
            <a:ext cx="8229600" cy="1097400"/>
          </a:xfrm>
          <a:prstGeom prst="rect">
            <a:avLst/>
          </a:prstGeom>
        </p:spPr>
        <p:txBody>
          <a:bodyPr lIns="91425" tIns="91425" rIns="91425" bIns="91425" anchor="b" anchorCtr="0">
            <a:noAutofit/>
          </a:bodyPr>
          <a:lstStyle/>
          <a:p>
            <a:pPr lvl="0">
              <a:spcBef>
                <a:spcPts val="0"/>
              </a:spcBef>
              <a:buClr>
                <a:schemeClr val="lt2"/>
              </a:buClr>
              <a:buSzPct val="25000"/>
              <a:buFont typeface="Times New Roman"/>
              <a:buNone/>
            </a:pPr>
            <a:r>
              <a:rPr lang="en-US" dirty="0">
                <a:solidFill>
                  <a:schemeClr val="lt2"/>
                </a:solidFill>
              </a:rPr>
              <a:t>Copyright</a:t>
            </a:r>
          </a:p>
        </p:txBody>
      </p:sp>
      <p:pic>
        <p:nvPicPr>
          <p:cNvPr id="386" name="Picture 2"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715650" y="2310096"/>
            <a:ext cx="7419975" cy="2466975"/>
          </a:xfrm>
          <a:prstGeom prst="rect">
            <a:avLst/>
          </a:prstGeom>
          <a:noFill/>
          <a:ln>
            <a:noFill/>
          </a:ln>
        </p:spPr>
      </p:pic>
    </p:spTree>
    <p:extLst>
      <p:ext uri="{BB962C8B-B14F-4D97-AF65-F5344CB8AC3E}">
        <p14:creationId xmlns:p14="http://schemas.microsoft.com/office/powerpoint/2010/main" val="2631376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Kernel Structure</a:t>
            </a:r>
            <a:endParaRPr lang="en-US" sz="900" b="0" dirty="0"/>
          </a:p>
        </p:txBody>
      </p:sp>
      <p:pic>
        <p:nvPicPr>
          <p:cNvPr id="5" name="Picture 2" descr="The structure of a Linux system. At the lowest level, the operating system has, Interrupts and the Dispatcher. The three main components of the Linux Kernel are the Input output component, the memory management component and the process management component. All the input output operations are integrated under the Virtual file system which consists of the three components. The first component contains terminals and Character device drivers connected by the line discipline. The second component contains sockets, network protocols and network device drivers. The third component contains File systems, generic block layer, Input output scheduler and block device drivers. The memory management component contains the virtual memory, paging page replacement and page cache. The process management component contains the signal handling, process or thread and termination and C P U scheduling."/>
          <p:cNvPicPr>
            <a:picLocks noChangeAspect="1" noChangeArrowheads="1"/>
          </p:cNvPicPr>
          <p:nvPr/>
        </p:nvPicPr>
        <p:blipFill rotWithShape="1">
          <a:blip r:embed="rId2">
            <a:extLst>
              <a:ext uri="{28A0092B-C50C-407E-A947-70E740481C1C}">
                <a14:useLocalDpi xmlns:a14="http://schemas.microsoft.com/office/drawing/2010/main" val="0"/>
              </a:ext>
            </a:extLst>
          </a:blip>
          <a:srcRect t="2260" b="2997"/>
          <a:stretch/>
        </p:blipFill>
        <p:spPr bwMode="auto">
          <a:xfrm>
            <a:off x="1630736" y="1364568"/>
            <a:ext cx="5882527" cy="3950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5"/>
          <p:cNvSpPr>
            <a:spLocks noGrp="1"/>
          </p:cNvSpPr>
          <p:nvPr>
            <p:ph type="body" idx="1"/>
          </p:nvPr>
        </p:nvSpPr>
        <p:spPr/>
        <p:txBody>
          <a:bodyPr/>
          <a:lstStyle/>
          <a:p>
            <a:r>
              <a:rPr lang="en-US" altLang="en-US" dirty="0"/>
              <a:t>Figure 10-3. Structure of the Linux kernel</a:t>
            </a:r>
          </a:p>
        </p:txBody>
      </p:sp>
    </p:spTree>
    <p:extLst>
      <p:ext uri="{BB962C8B-B14F-4D97-AF65-F5344CB8AC3E}">
        <p14:creationId xmlns:p14="http://schemas.microsoft.com/office/powerpoint/2010/main" val="3970311948"/>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64F4933ACCA1D499DD9E6536031753F" ma:contentTypeVersion="0" ma:contentTypeDescription="Create a new document." ma:contentTypeScope="" ma:versionID="f6e0b48212c743127a9bbfd65621b9c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0F48C7-979E-4437-A76A-50919CDCE47E}">
  <ds:schemaRefs>
    <ds:schemaRef ds:uri="http://schemas.openxmlformats.org/package/2006/metadata/core-properties"/>
    <ds:schemaRef ds:uri="http://purl.org/dc/elements/1.1/"/>
    <ds:schemaRef ds:uri="http://purl.org/dc/term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75D850D1-D5E6-4580-AAEF-BDAD0E74B1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05C30F1-3CA1-4610-A2EC-6FA60B0B5F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13219</TotalTime>
  <Words>3652</Words>
  <Application>Microsoft Office PowerPoint</Application>
  <PresentationFormat>On-screen Show (4:3)</PresentationFormat>
  <Paragraphs>687</Paragraphs>
  <Slides>89</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89</vt:i4>
      </vt:variant>
    </vt:vector>
  </HeadingPairs>
  <TitlesOfParts>
    <vt:vector size="96" baseType="lpstr">
      <vt:lpstr>Calibri</vt:lpstr>
      <vt:lpstr>Arial</vt:lpstr>
      <vt:lpstr>Noto Sans Symbols</vt:lpstr>
      <vt:lpstr>Times New Roman</vt:lpstr>
      <vt:lpstr>Verdana</vt:lpstr>
      <vt:lpstr>508 Lecture</vt:lpstr>
      <vt:lpstr>1_508 Lecture</vt:lpstr>
      <vt:lpstr>Modern Operating Systems</vt:lpstr>
      <vt:lpstr>History of U N I X and Linux</vt:lpstr>
      <vt:lpstr>Linux Goals</vt:lpstr>
      <vt:lpstr>Interfaces to Linux</vt:lpstr>
      <vt:lpstr>The Shell</vt:lpstr>
      <vt:lpstr>Linux Utility Programs (1 of 3)</vt:lpstr>
      <vt:lpstr>Linux Utility Programs (2 of 3)</vt:lpstr>
      <vt:lpstr>Linux Utility Programs (3 of 3)</vt:lpstr>
      <vt:lpstr>Kernel Structure</vt:lpstr>
      <vt:lpstr>Processes: Fundamental Concepts (1 of 2)</vt:lpstr>
      <vt:lpstr>Processes: Fundamental Concepts (2 of 2)</vt:lpstr>
      <vt:lpstr>Process Management System Calls in Linux (1 of 2)</vt:lpstr>
      <vt:lpstr>Process Management System Calls in Linux (2 of 2)</vt:lpstr>
      <vt:lpstr>Implementation of Processes and Threads in Linux (1 of 2)</vt:lpstr>
      <vt:lpstr>Implementation of Processes and Threads in Linux (2 of 2)</vt:lpstr>
      <vt:lpstr>Threads in Linux</vt:lpstr>
      <vt:lpstr>Scheduling in Linux (1 of 3)</vt:lpstr>
      <vt:lpstr>Scheduling in Linux (2 of 3)</vt:lpstr>
      <vt:lpstr>Scheduling in Linux (3 of 3)</vt:lpstr>
      <vt:lpstr>Booting Linux</vt:lpstr>
      <vt:lpstr>Memory Management Fundamental Concepts (1 of 2)</vt:lpstr>
      <vt:lpstr>Memory Management Fundamental Concepts (2 of 2)</vt:lpstr>
      <vt:lpstr>Memory Management System Calls in Linux</vt:lpstr>
      <vt:lpstr>Physical Memory Management (1 of 3)</vt:lpstr>
      <vt:lpstr>Physical Memory Management (2 of 3)</vt:lpstr>
      <vt:lpstr>Physical Memory Management (3 of 3)</vt:lpstr>
      <vt:lpstr>Memory Allocation Mechanisms</vt:lpstr>
      <vt:lpstr>The Page Replacement Algorithm</vt:lpstr>
      <vt:lpstr>I/O in Linux – Networking (1 of 2)</vt:lpstr>
      <vt:lpstr>I/O in Linux – Networking (2 of 2)</vt:lpstr>
      <vt:lpstr>Input/Output System Calls in Linux</vt:lpstr>
      <vt:lpstr>Implementation of I/O in Linux (1 of 2)</vt:lpstr>
      <vt:lpstr>Implementation of I/O in Linux (2 of 2)</vt:lpstr>
      <vt:lpstr>Linux File System: Fundamental Concepts (1 of 4)</vt:lpstr>
      <vt:lpstr>Linux File System: Fundamental Concepts (2 of 4)</vt:lpstr>
      <vt:lpstr>Linux File System: Fundamental Concepts (3 of 4)</vt:lpstr>
      <vt:lpstr>Linux File System: Fundamental Concepts (4 of 4)</vt:lpstr>
      <vt:lpstr>File System Calls in Linux (1 of 3) </vt:lpstr>
      <vt:lpstr>File System Calls in Linux (2 of 3)  </vt:lpstr>
      <vt:lpstr>File System Calls in Linux (3 of 3)  </vt:lpstr>
      <vt:lpstr>The Linux Virtual File System</vt:lpstr>
      <vt:lpstr>The Linux Ext2 File System ( 1 of 4)</vt:lpstr>
      <vt:lpstr>The Linux Ext2 File System (2 of 4)</vt:lpstr>
      <vt:lpstr>The Linux Ext2 File System (3 of 4) </vt:lpstr>
      <vt:lpstr>The Linux Ext2 File System (4 of 4) </vt:lpstr>
      <vt:lpstr>N F S Architecture</vt:lpstr>
      <vt:lpstr>N F S Implementation</vt:lpstr>
      <vt:lpstr>Linux Security Fundamental Concepts</vt:lpstr>
      <vt:lpstr>Security System Calls in Linux</vt:lpstr>
      <vt:lpstr>Android – Design Goals</vt:lpstr>
      <vt:lpstr>Android Architecture (1 of 2)</vt:lpstr>
      <vt:lpstr>Android Architecture (2 of 2)</vt:lpstr>
      <vt:lpstr>Wake Locks</vt:lpstr>
      <vt:lpstr>Dalvik</vt:lpstr>
      <vt:lpstr>Binder I P C</vt:lpstr>
      <vt:lpstr>Binder Kernel Module (1 of 3)</vt:lpstr>
      <vt:lpstr>Binder Kernel Module (2 of 3)</vt:lpstr>
      <vt:lpstr>Binder Kernel Module (3 of 3)</vt:lpstr>
      <vt:lpstr>Binder User-Space A P I (1 of 3)</vt:lpstr>
      <vt:lpstr>Binder User-Space A P I (2 of 3)</vt:lpstr>
      <vt:lpstr>Binder User-Space A P I (3 of 3)</vt:lpstr>
      <vt:lpstr>Binder Interfaces and A I D L (1 of 3)</vt:lpstr>
      <vt:lpstr>Binder Interfaces and A I D L (2 of 3)</vt:lpstr>
      <vt:lpstr>Binder Interfaces and A I D L (3 of 3)</vt:lpstr>
      <vt:lpstr>Android Applications (1 of 4)</vt:lpstr>
      <vt:lpstr>Android Applications (2 of 4)</vt:lpstr>
      <vt:lpstr>Android Applications (3 of 4)</vt:lpstr>
      <vt:lpstr>Android Applications (4 of 4)</vt:lpstr>
      <vt:lpstr>Activities (1 of 5)</vt:lpstr>
      <vt:lpstr>Activities (2 of 5)</vt:lpstr>
      <vt:lpstr>Activities (3 of 5)</vt:lpstr>
      <vt:lpstr>Activities (4 of 5)</vt:lpstr>
      <vt:lpstr>Activities (5 of 5)</vt:lpstr>
      <vt:lpstr>Services (1 of 4)</vt:lpstr>
      <vt:lpstr>Services (2 of 4)</vt:lpstr>
      <vt:lpstr>Services (3 of 4)</vt:lpstr>
      <vt:lpstr>Services (4 of 4)</vt:lpstr>
      <vt:lpstr>Receivers</vt:lpstr>
      <vt:lpstr>Content Providers</vt:lpstr>
      <vt:lpstr>Application Sandboxes: Security</vt:lpstr>
      <vt:lpstr>Security (1 of 4)</vt:lpstr>
      <vt:lpstr>Security (2 of 4)</vt:lpstr>
      <vt:lpstr>Security (3 of 4)</vt:lpstr>
      <vt:lpstr>Security (4 of 4)</vt:lpstr>
      <vt:lpstr>Starting Processes</vt:lpstr>
      <vt:lpstr>Process Lifecycle</vt:lpstr>
      <vt:lpstr>Process Dependencies (1 of 2)</vt:lpstr>
      <vt:lpstr>Process Dependencies (2 of 2)</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Operating Systems, 4e</dc:title>
  <dc:subject>ECS</dc:subject>
  <dc:creator>Tanenbaum/Bos</dc:creator>
  <cp:keywords>ECS</cp:keywords>
  <cp:lastModifiedBy>Pasupuleti, Rajeswari (Cognizant)</cp:lastModifiedBy>
  <cp:revision>747</cp:revision>
  <dcterms:modified xsi:type="dcterms:W3CDTF">2018-04-12T09:35:06Z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y fmtid="{D5CDD505-2E9C-101B-9397-08002B2CF9AE}" pid="8" name="ContentTypeId">
    <vt:lpwstr>0x010100964F4933ACCA1D499DD9E6536031753F</vt:lpwstr>
  </property>
</Properties>
</file>